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4"/>
    <p:sldMasterId id="2147483794" r:id="rId5"/>
  </p:sldMasterIdLst>
  <p:notesMasterIdLst>
    <p:notesMasterId r:id="rId56"/>
  </p:notesMasterIdLst>
  <p:sldIdLst>
    <p:sldId id="1000610" r:id="rId6"/>
    <p:sldId id="453" r:id="rId7"/>
    <p:sldId id="1000611" r:id="rId8"/>
    <p:sldId id="412" r:id="rId9"/>
    <p:sldId id="1000564" r:id="rId10"/>
    <p:sldId id="519" r:id="rId11"/>
    <p:sldId id="521" r:id="rId12"/>
    <p:sldId id="451" r:id="rId13"/>
    <p:sldId id="287" r:id="rId14"/>
    <p:sldId id="421" r:id="rId15"/>
    <p:sldId id="1000608" r:id="rId16"/>
    <p:sldId id="273" r:id="rId17"/>
    <p:sldId id="1000587" r:id="rId18"/>
    <p:sldId id="1000572" r:id="rId19"/>
    <p:sldId id="1000561" r:id="rId20"/>
    <p:sldId id="1000599" r:id="rId21"/>
    <p:sldId id="1000592" r:id="rId22"/>
    <p:sldId id="1000583" r:id="rId23"/>
    <p:sldId id="1000582" r:id="rId24"/>
    <p:sldId id="1000612" r:id="rId25"/>
    <p:sldId id="1000606" r:id="rId26"/>
    <p:sldId id="1000603" r:id="rId27"/>
    <p:sldId id="1000614" r:id="rId28"/>
    <p:sldId id="1000605" r:id="rId29"/>
    <p:sldId id="1000613" r:id="rId30"/>
    <p:sldId id="1000609" r:id="rId31"/>
    <p:sldId id="1000589" r:id="rId32"/>
    <p:sldId id="1000593" r:id="rId33"/>
    <p:sldId id="1000600" r:id="rId34"/>
    <p:sldId id="1000565" r:id="rId35"/>
    <p:sldId id="1000563" r:id="rId36"/>
    <p:sldId id="1000562" r:id="rId37"/>
    <p:sldId id="1000570" r:id="rId38"/>
    <p:sldId id="1000573" r:id="rId39"/>
    <p:sldId id="1000574" r:id="rId40"/>
    <p:sldId id="1000597" r:id="rId41"/>
    <p:sldId id="1000598" r:id="rId42"/>
    <p:sldId id="1000581" r:id="rId43"/>
    <p:sldId id="1000584" r:id="rId44"/>
    <p:sldId id="1000595" r:id="rId45"/>
    <p:sldId id="1000596" r:id="rId46"/>
    <p:sldId id="1000585" r:id="rId47"/>
    <p:sldId id="1000586" r:id="rId48"/>
    <p:sldId id="1000601" r:id="rId49"/>
    <p:sldId id="1000571" r:id="rId50"/>
    <p:sldId id="1000566" r:id="rId51"/>
    <p:sldId id="1000567" r:id="rId52"/>
    <p:sldId id="1000568" r:id="rId53"/>
    <p:sldId id="1000569" r:id="rId54"/>
    <p:sldId id="100060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2432"/>
    <a:srgbClr val="770F2A"/>
    <a:srgbClr val="363840"/>
    <a:srgbClr val="404040"/>
    <a:srgbClr val="17406D"/>
    <a:srgbClr val="EFEFEF"/>
    <a:srgbClr val="F5F5F5"/>
    <a:srgbClr val="4472C4"/>
    <a:srgbClr val="A50021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0"/>
    <p:restoredTop sz="94862"/>
  </p:normalViewPr>
  <p:slideViewPr>
    <p:cSldViewPr snapToGrid="0">
      <p:cViewPr varScale="1">
        <p:scale>
          <a:sx n="132" d="100"/>
          <a:sy n="132" d="100"/>
        </p:scale>
        <p:origin x="1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C5EA4-F4AA-40F4-9DD5-E7B944A80F2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414A5-45F2-4A64-813F-E5687AC40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emails.toastmasters.org/c/11PjgZjFNtqnGi5PJfkwaG2sOke0HL__;!!LpKI!kTpBXXQ86IObFVD0p1aG9diB9ayC0GfaPMIZctkI0UvDcCqjii1HFSHh8nhx8RYJSdZvo_mKTVs6-7dSdKKHGs1PJ8_s2A$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emails.toastmasters.org/c/11PjgZjFNtqnGi5PJfkwaG2sOke0HL__;!!LpKI!kTpBXXQ86IObFVD0p1aG9diB9ayC0GfaPMIZctkI0UvDcCqjii1HFSHh8nhx8RYJSdZvo_mKTVs6-7dSdKKHGs1PJ8_s2A$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71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2 electives from Level 3 and one each from 4 &amp;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54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how you send someone the evaluation form for your speech so they can fill it out using the Feedback section of Base Camp.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6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you send someone the evaluation form for your speech so they can fill it out using the Feedback section of Base Camp.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80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how you fill out and send a speech evaluation form to a member of your club (if they did not send you a request)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5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3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>
                <a:effectLst/>
                <a:hlinkClick r:id="rId3" tooltip="https://urldefense.com/v3/__https:/emails.toastmasters.org/c/11pjgzjfntqngi5pjfkwag2soke0hl__;!!lpki!ktpbxxq86iobfvd0p1ag9dib9ayc0gfapmizctki0uvdccqjii1hfshh8nhx8ryjsdzvo_mktvs6-7dsdkkhgs1pj8_s2a$"/>
              </a:rPr>
              <a:t>upcoming Pathways changes [emails.toastmasters.org]</a:t>
            </a:r>
            <a:r>
              <a:rPr lang="en-US" dirty="0"/>
              <a:t>. You may remember that in March we announced that Base Camp, the online system where Pathways is accessed, is moving to a new learning management system (LMS) early next year. </a:t>
            </a:r>
          </a:p>
          <a:p>
            <a:pPr rtl="0"/>
            <a:r>
              <a:rPr lang="en-US" dirty="0"/>
              <a:t> </a:t>
            </a:r>
          </a:p>
          <a:p>
            <a:pPr rtl="0"/>
            <a:r>
              <a:rPr lang="en-US" dirty="0"/>
              <a:t>The new LMS will launch with six paths: 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Dynamic Leadership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Engaging Humor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Motivational Strategies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Presentation Mastery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Persuasive Influence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Visionary Communication </a:t>
            </a:r>
          </a:p>
          <a:p>
            <a:pPr rtl="0"/>
            <a:r>
              <a:rPr lang="en-US" dirty="0"/>
              <a:t>If you start a </a:t>
            </a:r>
            <a:r>
              <a:rPr lang="en-US" b="1" dirty="0"/>
              <a:t>different path</a:t>
            </a:r>
            <a:r>
              <a:rPr lang="en-US" dirty="0"/>
              <a:t> </a:t>
            </a:r>
            <a:r>
              <a:rPr lang="en-US" b="1" dirty="0"/>
              <a:t>before the new LMS launches next year</a:t>
            </a:r>
            <a:r>
              <a:rPr lang="en-US" dirty="0"/>
              <a:t>, you </a:t>
            </a:r>
            <a:r>
              <a:rPr lang="en-US" b="1" dirty="0"/>
              <a:t>will still be able to access</a:t>
            </a:r>
            <a:r>
              <a:rPr lang="en-US" dirty="0"/>
              <a:t> your educational content, complete projects, and </a:t>
            </a:r>
            <a:r>
              <a:rPr lang="en-US" b="1" dirty="0"/>
              <a:t>receive credit </a:t>
            </a:r>
            <a:r>
              <a:rPr lang="en-US" dirty="0"/>
              <a:t>for path and level completions. The content simply won’t look like updated Pathways content. 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1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A6B1D-5F35-1C6E-55D7-56187AA5E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ED249E-4D6F-D841-099F-DD6EB2E6F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389EE1-9667-3659-6D3C-7276DDC20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>
                <a:effectLst/>
                <a:hlinkClick r:id="rId3" tooltip="https://urldefense.com/v3/__https:/emails.toastmasters.org/c/11pjgzjfntqngi5pjfkwag2soke0hl__;!!lpki!ktpbxxq86iobfvd0p1ag9dib9ayc0gfapmizctki0uvdccqjii1hfshh8nhx8ryjsdzvo_mktvs6-7dsdkkhgs1pj8_s2a$"/>
              </a:rPr>
              <a:t>upcoming Pathways changes [emails.toastmasters.org]</a:t>
            </a:r>
            <a:r>
              <a:rPr lang="en-US" dirty="0"/>
              <a:t>. You may remember that in March we announced that Base Camp, the online system where Pathways is accessed, is moving to a new learning management system (LMS) early next year. </a:t>
            </a:r>
          </a:p>
          <a:p>
            <a:pPr rtl="0"/>
            <a:r>
              <a:rPr lang="en-US" dirty="0"/>
              <a:t> </a:t>
            </a:r>
          </a:p>
          <a:p>
            <a:pPr rtl="0"/>
            <a:r>
              <a:rPr lang="en-US" dirty="0"/>
              <a:t>The new LMS will launch with six paths: 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Dynamic Leadership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Engaging Humor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Motivational Strategies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Presentation Mastery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Persuasive Influence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en-US" dirty="0"/>
              <a:t>Visionary Communication </a:t>
            </a:r>
          </a:p>
          <a:p>
            <a:pPr rtl="0"/>
            <a:r>
              <a:rPr lang="en-US" dirty="0"/>
              <a:t>If you start a </a:t>
            </a:r>
            <a:r>
              <a:rPr lang="en-US" b="1" dirty="0"/>
              <a:t>different path</a:t>
            </a:r>
            <a:r>
              <a:rPr lang="en-US" dirty="0"/>
              <a:t> </a:t>
            </a:r>
            <a:r>
              <a:rPr lang="en-US" b="1" dirty="0"/>
              <a:t>before the new LMS launches next year</a:t>
            </a:r>
            <a:r>
              <a:rPr lang="en-US" dirty="0"/>
              <a:t>, you </a:t>
            </a:r>
            <a:r>
              <a:rPr lang="en-US" b="1" dirty="0"/>
              <a:t>will still be able to access</a:t>
            </a:r>
            <a:r>
              <a:rPr lang="en-US" dirty="0"/>
              <a:t> your educational content, complete projects, and </a:t>
            </a:r>
            <a:r>
              <a:rPr lang="en-US" b="1" dirty="0"/>
              <a:t>receive credit </a:t>
            </a:r>
            <a:r>
              <a:rPr lang="en-US" dirty="0"/>
              <a:t>for path and level completions. The content simply won’t look like updated Pathways content. 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22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07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Old levels before oct 2025 update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09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93618-9046-2258-BE3B-7726E9D3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61951-8EA7-F650-50E0-EA677261D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A5E9D-4C06-20CE-8E78-31A3EAF05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EF4CC-6276-373C-85B9-D06A37032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309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8217-19B5-FAD5-D78F-53574224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67888-17F5-B8FA-37F4-74AB2AF0C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F9E43-0398-D638-FF1C-939CE31D9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DC008-95F4-291F-A039-84B502C7F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48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B8217-19B5-FAD5-D78F-53574224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67888-17F5-B8FA-37F4-74AB2AF0C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F9E43-0398-D638-FF1C-939CE31D9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DC008-95F4-291F-A039-84B502C7F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47FC4-CAF1-6741-875A-C83F3721E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4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3424F4-4D46-8844-8BFC-2705771EBE8F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0"/>
            <a:ext cx="9144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57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D653AE7-8FAF-5843-8098-5741B2400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5414" y="1830811"/>
            <a:ext cx="3701175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70EED7-D367-6B4C-8EC7-CE97D0D7D127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A27FD-DCD3-3544-B54F-6CE33927D8BA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1A26D-EB33-8F4E-A7C1-B115F0C7D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C53AC068-BC9E-984C-A35F-5DC6B5D82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6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1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3AA123F-7D5D-5743-842F-4FD61F2A7E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2281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481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FDE797-A237-A544-9EF3-41EEC6774AF5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5C8691-7E6F-6449-8F4B-64C12952E9C9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E5ACE5E-8C71-F84C-84A2-7ADD0A4CE8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B1453C-651F-3C43-80D2-B2F170E37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16" name="Slide Number Placeholder 14">
            <a:extLst>
              <a:ext uri="{FF2B5EF4-FFF2-40B4-BE49-F238E27FC236}">
                <a16:creationId xmlns:a16="http://schemas.microsoft.com/office/drawing/2014/main" id="{27999B02-0C59-D045-800E-22426F3B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82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A3591F-A97B-7B4D-9589-E936596618B7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3" y="419100"/>
            <a:ext cx="5495544" cy="54483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A11376-EE0E-454A-8528-A1A8B2FD9D25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E81ED123-D24E-E74C-B4BD-8BAD52344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0BC501-D24F-9549-BCD6-E411B0745B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12192000" cy="508406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793A9-ACD0-8144-BA76-AC9911BA49FB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631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FB6EBAA-75A6-C94A-8351-1846077E50F8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AD48D7-EAA2-964B-A120-85C67653E646}"/>
              </a:ext>
            </a:extLst>
          </p:cNvPr>
          <p:cNvCxnSpPr/>
          <p:nvPr userDrawn="1"/>
        </p:nvCxnSpPr>
        <p:spPr>
          <a:xfrm>
            <a:off x="406403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2"/>
            <a:ext cx="12192000" cy="5714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32447-B762-F14C-9D91-BE4817800ADD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576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92000" cy="5715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B948D-23E4-3F42-B765-2AA919B9E9C5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26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0400"/>
            <a:ext cx="9144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57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oastmasters International">
            <a:extLst>
              <a:ext uri="{FF2B5EF4-FFF2-40B4-BE49-F238E27FC236}">
                <a16:creationId xmlns:a16="http://schemas.microsoft.com/office/drawing/2014/main" id="{C494A6F7-4469-E346-9A15-0B03CF263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954" y="1830810"/>
            <a:ext cx="3710093" cy="4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73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06868"/>
            <a:ext cx="9144000" cy="208456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58503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F0269-F024-D749-ADD6-30FCAA36B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7BCF0-7BC9-FC4A-A00C-B7A2A9EF5227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Toastmasters International">
            <a:extLst>
              <a:ext uri="{FF2B5EF4-FFF2-40B4-BE49-F238E27FC236}">
                <a16:creationId xmlns:a16="http://schemas.microsoft.com/office/drawing/2014/main" id="{12FB5AA5-B53D-B449-A680-015427A66CA4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75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86E8A4-D3AF-3F49-92B4-CD48A44E0F2A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420E5-B19B-524A-8BC9-508D147EF32B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2571DF-71AA-4440-B3A3-E8860BAC2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1CCC52-C97D-9147-B3F2-F76FA1B258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06868"/>
            <a:ext cx="9144000" cy="208456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7752C60-69DE-9842-A9F7-1CA8388F22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58503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186480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4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29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5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9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5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5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361863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185775"/>
            <a:ext cx="5641848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98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55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430D756-47CB-0E43-B9CD-A7BE8386C3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29F451-CE5A-EB40-A282-04773C4C95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2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B99DB-285A-9F48-94ED-A7E37351D0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1"/>
            <a:ext cx="32004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DD56EEB-5E1A-FC41-9BDC-6104C8A26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2BAA5A-C66E-AB4A-ABA6-ECB4D62095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D0E545A-1D40-EE41-8064-5928222E71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959942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87E99-5CDB-0B44-A02C-579184AD0956}"/>
              </a:ext>
            </a:extLst>
          </p:cNvPr>
          <p:cNvSpPr/>
          <p:nvPr/>
        </p:nvSpPr>
        <p:spPr>
          <a:xfrm>
            <a:off x="-12192" y="6212926"/>
            <a:ext cx="12216384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759B73-2926-1243-8C54-9F81CC4FEE3B}"/>
              </a:ext>
            </a:extLst>
          </p:cNvPr>
          <p:cNvSpPr/>
          <p:nvPr/>
        </p:nvSpPr>
        <p:spPr>
          <a:xfrm>
            <a:off x="3541425" y="1066800"/>
            <a:ext cx="7057649" cy="42739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/>
        </p:nvSpPr>
        <p:spPr>
          <a:xfrm>
            <a:off x="1592927" y="1600200"/>
            <a:ext cx="3111499" cy="31593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55AF2D4-8C7C-2849-A0D6-D449E513C6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2927" y="1600200"/>
            <a:ext cx="3111500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8399" y="2106202"/>
            <a:ext cx="5346700" cy="119092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399" y="3352800"/>
            <a:ext cx="5346700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0" name="Picture 9" descr="Toastmasters International">
            <a:extLst>
              <a:ext uri="{FF2B5EF4-FFF2-40B4-BE49-F238E27FC236}">
                <a16:creationId xmlns:a16="http://schemas.microsoft.com/office/drawing/2014/main" id="{4F8957F8-88CE-0E4A-A39E-C800B4D5E065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321C28C-29CE-2D45-873A-A95DCCDA22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41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4192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4192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8784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5849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49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0441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95103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5103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59695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E23CD83-E399-FE4A-9937-DAECDAC84F0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52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6492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1"/>
            <a:ext cx="5498276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403F9B-2509-B349-8F7B-B7A269B84D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019121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Left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32ABD0-551C-8047-9A8B-46EC083AD1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09365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1535080"/>
            <a:ext cx="5498276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29756" y="419100"/>
            <a:ext cx="5495544" cy="54483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185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7934" y="1520042"/>
            <a:ext cx="11647367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16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DCE7488-AC56-214B-8402-0373CFC92E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3" name="Picture 12" descr="Toastmasters International">
            <a:extLst>
              <a:ext uri="{FF2B5EF4-FFF2-40B4-BE49-F238E27FC236}">
                <a16:creationId xmlns:a16="http://schemas.microsoft.com/office/drawing/2014/main" id="{D984B6F2-BD5B-6C47-8C0D-EB720C0B8052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54CCAB-F9FC-3140-89B0-FAD680582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35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Left Multiple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8276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36E625B-E8A5-F64D-B280-FF6E4EB345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9048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5" name="Picture 14" descr="Toastmasters International">
            <a:extLst>
              <a:ext uri="{FF2B5EF4-FFF2-40B4-BE49-F238E27FC236}">
                <a16:creationId xmlns:a16="http://schemas.microsoft.com/office/drawing/2014/main" id="{B709A71D-E86F-3841-848D-B1084F157369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8405AB4-43EA-5745-9810-C23CA8DD83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20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4955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523" y="419100"/>
            <a:ext cx="5495544" cy="54483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3" name="Picture 12" descr="Toastmasters International">
            <a:extLst>
              <a:ext uri="{FF2B5EF4-FFF2-40B4-BE49-F238E27FC236}">
                <a16:creationId xmlns:a16="http://schemas.microsoft.com/office/drawing/2014/main" id="{2CE55389-7C77-904D-A8D8-BC45361CE725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356D9C-1223-8F44-BF69-9A7A011BFC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35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12192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9875B-36BA-7147-91A7-92751BF38026}"/>
              </a:ext>
            </a:extLst>
          </p:cNvPr>
          <p:cNvSpPr/>
          <p:nvPr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896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92000" cy="5715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B948D-23E4-3F42-B765-2AA919B9E9C5}"/>
              </a:ext>
            </a:extLst>
          </p:cNvPr>
          <p:cNvSpPr/>
          <p:nvPr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841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w to us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935" y="295773"/>
            <a:ext cx="5818064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How to use Colors on Charts/Tables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/>
        </p:nvCxnSpPr>
        <p:spPr>
          <a:xfrm>
            <a:off x="406400" y="147676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1AD1C-9BAD-504D-A94E-B572CF6BB330}"/>
              </a:ext>
            </a:extLst>
          </p:cNvPr>
          <p:cNvGrpSpPr/>
          <p:nvPr/>
        </p:nvGrpSpPr>
        <p:grpSpPr>
          <a:xfrm>
            <a:off x="6971959" y="785114"/>
            <a:ext cx="4340507" cy="868101"/>
            <a:chOff x="382104" y="3327719"/>
            <a:chExt cx="4340506" cy="868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4C0F28-DFB4-FB48-B1BA-69CBD0ECB0DE}"/>
                </a:ext>
              </a:extLst>
            </p:cNvPr>
            <p:cNvSpPr/>
            <p:nvPr userDrawn="1"/>
          </p:nvSpPr>
          <p:spPr>
            <a:xfrm>
              <a:off x="382105" y="3327719"/>
              <a:ext cx="868101" cy="8681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C55AFF-0CD7-6E47-9CE6-AD24C7E762D1}"/>
                </a:ext>
              </a:extLst>
            </p:cNvPr>
            <p:cNvSpPr/>
            <p:nvPr userDrawn="1"/>
          </p:nvSpPr>
          <p:spPr>
            <a:xfrm>
              <a:off x="1250206" y="3327719"/>
              <a:ext cx="868101" cy="8681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F0F4FD-D576-DB44-882A-074F220CF31B}"/>
                </a:ext>
              </a:extLst>
            </p:cNvPr>
            <p:cNvSpPr/>
            <p:nvPr userDrawn="1"/>
          </p:nvSpPr>
          <p:spPr>
            <a:xfrm>
              <a:off x="2118307" y="3327719"/>
              <a:ext cx="868101" cy="8681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15AC36-03F4-7F46-B01D-5A11BD0A6A94}"/>
                </a:ext>
              </a:extLst>
            </p:cNvPr>
            <p:cNvSpPr/>
            <p:nvPr userDrawn="1"/>
          </p:nvSpPr>
          <p:spPr>
            <a:xfrm>
              <a:off x="2986408" y="3327719"/>
              <a:ext cx="868101" cy="8681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27A42-9DFA-1A41-9DD3-25755BEA8387}"/>
                </a:ext>
              </a:extLst>
            </p:cNvPr>
            <p:cNvSpPr/>
            <p:nvPr userDrawn="1"/>
          </p:nvSpPr>
          <p:spPr>
            <a:xfrm>
              <a:off x="3854509" y="3327719"/>
              <a:ext cx="868101" cy="8681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F82D3875-578C-9849-9094-D12B6FE410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2104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C6DB5269-9F92-124F-9EFB-0B5E49CFC1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502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3DF9AC09-C32F-7848-A0E3-9D5E9CA980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06732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FCFA7C4A-3612-C345-A189-543B61F29B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97483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42C6220-558E-134C-ADB9-621C3F5FC8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54509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26A98E-0B3B-D649-B831-8ECA3D5D07AC}"/>
              </a:ext>
            </a:extLst>
          </p:cNvPr>
          <p:cNvGrpSpPr/>
          <p:nvPr/>
        </p:nvGrpSpPr>
        <p:grpSpPr>
          <a:xfrm>
            <a:off x="6971959" y="1900358"/>
            <a:ext cx="4340507" cy="868101"/>
            <a:chOff x="6794478" y="3327719"/>
            <a:chExt cx="4340506" cy="868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66CF8A-D4B7-0640-8565-D3974191389E}"/>
                </a:ext>
              </a:extLst>
            </p:cNvPr>
            <p:cNvSpPr/>
            <p:nvPr userDrawn="1"/>
          </p:nvSpPr>
          <p:spPr>
            <a:xfrm>
              <a:off x="6794479" y="3327719"/>
              <a:ext cx="868101" cy="868101"/>
            </a:xfrm>
            <a:prstGeom prst="rect">
              <a:avLst/>
            </a:prstGeom>
            <a:solidFill>
              <a:srgbClr val="B3C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0E2D77-3B55-5242-B380-4175817554C0}"/>
                </a:ext>
              </a:extLst>
            </p:cNvPr>
            <p:cNvSpPr/>
            <p:nvPr userDrawn="1"/>
          </p:nvSpPr>
          <p:spPr>
            <a:xfrm>
              <a:off x="7662580" y="3327719"/>
              <a:ext cx="868101" cy="868101"/>
            </a:xfrm>
            <a:prstGeom prst="rect">
              <a:avLst/>
            </a:prstGeom>
            <a:solidFill>
              <a:srgbClr val="7B9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BD00BB-9D42-6243-9736-8E9F8874AA73}"/>
                </a:ext>
              </a:extLst>
            </p:cNvPr>
            <p:cNvSpPr/>
            <p:nvPr userDrawn="1"/>
          </p:nvSpPr>
          <p:spPr>
            <a:xfrm>
              <a:off x="8530681" y="3327719"/>
              <a:ext cx="868101" cy="868101"/>
            </a:xfrm>
            <a:prstGeom prst="rect">
              <a:avLst/>
            </a:prstGeom>
            <a:solidFill>
              <a:srgbClr val="497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AFEEF79-D422-7B44-8963-650D1FCB8CAE}"/>
                </a:ext>
              </a:extLst>
            </p:cNvPr>
            <p:cNvSpPr/>
            <p:nvPr userDrawn="1"/>
          </p:nvSpPr>
          <p:spPr>
            <a:xfrm>
              <a:off x="9398782" y="3327719"/>
              <a:ext cx="868101" cy="868101"/>
            </a:xfrm>
            <a:prstGeom prst="rect">
              <a:avLst/>
            </a:prstGeom>
            <a:solidFill>
              <a:srgbClr val="0B5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57089A6-0701-4840-8598-9AAA5958F3F3}"/>
                </a:ext>
              </a:extLst>
            </p:cNvPr>
            <p:cNvSpPr/>
            <p:nvPr userDrawn="1"/>
          </p:nvSpPr>
          <p:spPr>
            <a:xfrm>
              <a:off x="10266883" y="3327719"/>
              <a:ext cx="868101" cy="868101"/>
            </a:xfrm>
            <a:prstGeom prst="rect">
              <a:avLst/>
            </a:prstGeom>
            <a:solidFill>
              <a:srgbClr val="004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AE711AD8-A200-934D-BA4B-F4C6307321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94478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DD72198E-3F55-524E-9B45-1E7C4E57149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662580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D4572998-3193-9748-BC2F-A847C2A2FD4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191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D2B0AB2-F8FE-344E-B643-8D6D9718EF9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387207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23C15460-6F14-C946-A23F-08B4721FF7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26688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9D9239-BCD2-0A4E-8663-64AA8D579F28}"/>
              </a:ext>
            </a:extLst>
          </p:cNvPr>
          <p:cNvSpPr txBox="1"/>
          <p:nvPr/>
        </p:nvSpPr>
        <p:spPr>
          <a:xfrm>
            <a:off x="6383678" y="3097412"/>
            <a:ext cx="5530389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Minimum font size - </a:t>
            </a:r>
            <a:r>
              <a:rPr lang="en-US" sz="1800" b="1" dirty="0"/>
              <a:t>18pt</a:t>
            </a:r>
            <a:r>
              <a:rPr lang="en-US" sz="1800" b="0" dirty="0"/>
              <a:t>.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Font weight - </a:t>
            </a:r>
            <a:r>
              <a:rPr lang="en-US" sz="1800" b="1" dirty="0"/>
              <a:t>Bold </a:t>
            </a:r>
            <a:r>
              <a:rPr lang="en-US" sz="1800" b="0" dirty="0"/>
              <a:t>(when used on background colors, for best accessibility).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Dark Gray </a:t>
            </a:r>
            <a:r>
              <a:rPr lang="en-US" sz="1800" b="1" i="0" dirty="0">
                <a:latin typeface="Arial" panose="020B0604020202020204" pitchFamily="34" charset="0"/>
                <a:cs typeface="Arial" panose="020B0604020202020204" pitchFamily="34" charset="0"/>
              </a:rPr>
              <a:t>#333333 </a:t>
            </a:r>
            <a:r>
              <a:rPr lang="en-US" sz="1800" b="0" dirty="0"/>
              <a:t>Text color on Accent 1 and Accent 2. 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White </a:t>
            </a:r>
            <a:r>
              <a:rPr lang="en-US" sz="1800" b="1" dirty="0"/>
              <a:t>#FFFFFF </a:t>
            </a:r>
            <a:r>
              <a:rPr lang="en-US" sz="1800" b="0" dirty="0"/>
              <a:t>Text color </a:t>
            </a:r>
            <a:br>
              <a:rPr lang="en-US" sz="1800" b="0" dirty="0"/>
            </a:br>
            <a:r>
              <a:rPr lang="en-US" sz="1800" b="0" dirty="0"/>
              <a:t>on Accent 3, Accent 4, and Accent 5.</a:t>
            </a:r>
          </a:p>
        </p:txBody>
      </p:sp>
      <p:pic>
        <p:nvPicPr>
          <p:cNvPr id="36" name="Picture 35" descr="Toastmasters International">
            <a:extLst>
              <a:ext uri="{FF2B5EF4-FFF2-40B4-BE49-F238E27FC236}">
                <a16:creationId xmlns:a16="http://schemas.microsoft.com/office/drawing/2014/main" id="{8BF72C14-AE7D-DC4A-864E-D7EBA7E53E68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EA27E51-0793-E544-8591-FBA57276E1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3089892-FC3F-DE4B-905F-F865C80D4D7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277935" y="2019067"/>
            <a:ext cx="5498276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0" dirty="0"/>
              <a:t>When utilizing a chart, make sure there is enough color contrast between the text and the background color. Review the example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3490558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53697"/>
            <a:ext cx="10607040" cy="886396"/>
          </a:xfrm>
          <a:prstGeom prst="rect">
            <a:avLst/>
          </a:prstGeom>
        </p:spPr>
        <p:txBody>
          <a:bodyPr lIns="0" rIns="0"/>
          <a:lstStyle>
            <a:lvl1pPr>
              <a:defRPr b="0" i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1049775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62515"/>
            <a:ext cx="10607040" cy="853440"/>
          </a:xfrm>
          <a:prstGeom prst="rect">
            <a:avLst/>
          </a:prstGeom>
        </p:spPr>
        <p:txBody>
          <a:bodyPr lIns="0" rIns="0"/>
          <a:lstStyle>
            <a:lvl1pPr>
              <a:defRPr baseline="0">
                <a:solidFill>
                  <a:srgbClr val="007D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759" y="1706880"/>
            <a:ext cx="10607039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4098" indent="-30902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92680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62515"/>
            <a:ext cx="10607040" cy="8863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86266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_No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53697"/>
            <a:ext cx="10607040" cy="886396"/>
          </a:xfrm>
          <a:prstGeom prst="rect">
            <a:avLst/>
          </a:prstGeom>
        </p:spPr>
        <p:txBody>
          <a:bodyPr lIns="0" rIns="0"/>
          <a:lstStyle>
            <a:lvl1pPr>
              <a:defRPr b="0" i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</a:t>
            </a:r>
          </a:p>
        </p:txBody>
      </p:sp>
    </p:spTree>
    <p:extLst>
      <p:ext uri="{BB962C8B-B14F-4D97-AF65-F5344CB8AC3E}">
        <p14:creationId xmlns:p14="http://schemas.microsoft.com/office/powerpoint/2010/main" val="36007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3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7935" y="1535081"/>
            <a:ext cx="5641848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268" y="1535081"/>
            <a:ext cx="56388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13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59" y="362515"/>
            <a:ext cx="10607040" cy="85344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content page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5760" y="1706880"/>
            <a:ext cx="10565848" cy="42672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None/>
              <a:defRPr sz="1867">
                <a:solidFill>
                  <a:schemeClr val="bg2"/>
                </a:solidFill>
                <a:latin typeface="Museo Sans For Dell" pitchFamily="2" charset="0"/>
              </a:defRPr>
            </a:lvl1pPr>
            <a:lvl2pPr marL="764098" indent="-30902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600">
                <a:solidFill>
                  <a:schemeClr val="bg2"/>
                </a:solidFill>
                <a:latin typeface="Museo Sans For Dell" pitchFamily="2" charset="0"/>
              </a:defRPr>
            </a:lvl2pPr>
            <a:lvl3pPr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>
                <a:solidFill>
                  <a:schemeClr val="bg2"/>
                </a:solidFill>
                <a:latin typeface="Museo Sans For Dell" pitchFamily="2" charset="0"/>
              </a:defRPr>
            </a:lvl3pPr>
            <a:lvl4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333" baseline="0">
                <a:solidFill>
                  <a:schemeClr val="bg2"/>
                </a:solidFill>
                <a:latin typeface="Museo Sans For Dell" pitchFamily="2" charset="0"/>
              </a:defRPr>
            </a:lvl4pPr>
            <a:lvl5pPr>
              <a:spcBef>
                <a:spcPts val="400"/>
              </a:spcBef>
              <a:spcAft>
                <a:spcPts val="0"/>
              </a:spcAft>
              <a:buClr>
                <a:srgbClr val="AAAAAA"/>
              </a:buClr>
              <a:defRPr sz="1600">
                <a:solidFill>
                  <a:schemeClr val="tx1"/>
                </a:solidFill>
                <a:latin typeface="Museo Sans For Dell" pitchFamily="2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260985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ll Blue divider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65761" y="2331028"/>
            <a:ext cx="9134535" cy="199439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7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divider slide title  </a:t>
            </a:r>
          </a:p>
        </p:txBody>
      </p:sp>
      <p:pic>
        <p:nvPicPr>
          <p:cNvPr id="8" name="Picture 7" descr="dell_white_logo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 bwMode="black">
          <a:xfrm>
            <a:off x="11220720" y="6058390"/>
            <a:ext cx="633501" cy="6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5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2999"/>
            <a:ext cx="12192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9875B-36BA-7147-91A7-92751BF38026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51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7935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7935" y="2046630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3452" y="1222717"/>
            <a:ext cx="564184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3452" y="2046630"/>
            <a:ext cx="5641848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2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8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1311304-9C98-8B49-B434-134184A09B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0" y="2005584"/>
            <a:ext cx="32004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320AC0-0FC1-8C47-8026-8DEF53359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5800" y="2011680"/>
            <a:ext cx="3200400" cy="3136392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B3F4821-83A2-084E-87B9-80099BFD85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81201"/>
            <a:ext cx="32004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38DF34-14F9-5F41-8070-1BD3DEF20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362200"/>
            <a:ext cx="2743200" cy="304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5DF8844-5287-1E4A-BF7D-DE2C1E03B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362200"/>
            <a:ext cx="27432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3E7AE11-2C77-954A-BEF0-800001182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2362200"/>
            <a:ext cx="27432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79060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3875"/>
            <a:ext cx="11647367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08850D-4BB6-9B4A-BD38-F67B372135E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EFAAFB2-F085-7C45-83CA-83440B4330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4192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B2C76A9-8A29-1749-877C-EB0951145D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84192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6E1DDEA7-4636-4B44-A778-339D624AE4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48784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7C3B7E9B-5A32-3946-B082-6F9840B8FBF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5849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05E9A03-A7A7-B146-AEDC-7002E190CA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49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A27905D-FDD1-A047-991C-F38E660891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0441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BBE3524F-1768-544A-A0EE-1D48EF57EDC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95103" y="1953118"/>
            <a:ext cx="3023616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57EF7F8-61F7-EC4A-A4D5-6E4FF0955A6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5103" y="4024190"/>
            <a:ext cx="3023616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42BA01-C144-4E4E-83D8-A7F03B7E5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59695" y="4244697"/>
            <a:ext cx="2694432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16320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9EF5668-8784-CD4A-AF0C-FFDE6F7B74F6}"/>
              </a:ext>
            </a:extLst>
          </p:cNvPr>
          <p:cNvSpPr/>
          <p:nvPr userDrawn="1"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34E530-1F84-824F-A028-D69E97EA42DE}"/>
              </a:ext>
            </a:extLst>
          </p:cNvPr>
          <p:cNvSpPr/>
          <p:nvPr userDrawn="1"/>
        </p:nvSpPr>
        <p:spPr>
          <a:xfrm>
            <a:off x="-1" y="6212926"/>
            <a:ext cx="12192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8A999C-0087-BC45-BE3A-07CB596C38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C6560A38-A704-1643-95E2-903AED7EF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90A785-D26A-7E4C-86A1-21F3791B8D40}"/>
              </a:ext>
            </a:extLst>
          </p:cNvPr>
          <p:cNvSpPr/>
          <p:nvPr userDrawn="1"/>
        </p:nvSpPr>
        <p:spPr>
          <a:xfrm>
            <a:off x="3541425" y="1066800"/>
            <a:ext cx="7057649" cy="4273994"/>
          </a:xfrm>
          <a:prstGeom prst="roundRect">
            <a:avLst>
              <a:gd name="adj" fmla="val 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C2BD87-F8DD-AB4C-9DF5-6C08C071ED14}"/>
              </a:ext>
            </a:extLst>
          </p:cNvPr>
          <p:cNvSpPr/>
          <p:nvPr userDrawn="1"/>
        </p:nvSpPr>
        <p:spPr>
          <a:xfrm>
            <a:off x="1592927" y="1600200"/>
            <a:ext cx="3111499" cy="3159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03784E8-B995-BE4F-A2A3-1E92259D3B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2927" y="1600200"/>
            <a:ext cx="3111500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F454C8B4-8754-834B-AB87-949DA810BF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8399" y="2106202"/>
            <a:ext cx="5346700" cy="119092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8154948-30E9-9447-AB8B-339EAE09B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8399" y="3352800"/>
            <a:ext cx="5346700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5067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724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0797D9-27CF-7B4D-9790-D869C58F3F42}"/>
              </a:ext>
            </a:extLst>
          </p:cNvPr>
          <p:cNvSpPr/>
          <p:nvPr/>
        </p:nvSpPr>
        <p:spPr>
          <a:xfrm rot="10800000"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71D29"/>
              </a:gs>
              <a:gs pos="73000">
                <a:srgbClr val="772432"/>
              </a:gs>
              <a:gs pos="100000">
                <a:srgbClr val="77243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/>
        </p:nvSpPr>
        <p:spPr>
          <a:xfrm>
            <a:off x="-1" y="6212926"/>
            <a:ext cx="12192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5FEF2E-F680-A745-A671-574F04AC220F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40" y="6410998"/>
            <a:ext cx="214376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7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814" r:id="rId17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80">
          <p15:clr>
            <a:srgbClr val="F26B43"/>
          </p15:clr>
        </p15:guide>
        <p15:guide id="3" pos="5580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pos="2880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pos="126">
          <p15:clr>
            <a:srgbClr val="F26B43"/>
          </p15:clr>
        </p15:guide>
        <p15:guide id="8" pos="5634">
          <p15:clr>
            <a:srgbClr val="F26B43"/>
          </p15:clr>
        </p15:guide>
        <p15:guide id="9" orient="horz" pos="3768">
          <p15:clr>
            <a:srgbClr val="F26B43"/>
          </p15:clr>
        </p15:guide>
        <p15:guide id="10" orient="horz" pos="36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772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316" y="1598532"/>
            <a:ext cx="11647368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34" y="295775"/>
            <a:ext cx="11647367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C9726DFD-6AE1-1A4E-BC7B-CBF281D4F6C7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oastmasters International">
            <a:extLst>
              <a:ext uri="{FF2B5EF4-FFF2-40B4-BE49-F238E27FC236}">
                <a16:creationId xmlns:a16="http://schemas.microsoft.com/office/drawing/2014/main" id="{15BDFDEE-D33D-9C4B-9902-6C99688EE39C}"/>
              </a:ext>
            </a:extLst>
          </p:cNvPr>
          <p:cNvPicPr>
            <a:picLocks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9" y="6316627"/>
            <a:ext cx="2365164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7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770" r:id="rId20"/>
    <p:sldLayoutId id="2147483772" r:id="rId21"/>
    <p:sldLayoutId id="2147483773" r:id="rId22"/>
    <p:sldLayoutId id="2147483774" r:id="rId23"/>
    <p:sldLayoutId id="2147483775" r:id="rId24"/>
    <p:sldLayoutId id="2147483776" r:id="rId25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80">
          <p15:clr>
            <a:srgbClr val="F26B43"/>
          </p15:clr>
        </p15:guide>
        <p15:guide id="3" pos="5580">
          <p15:clr>
            <a:srgbClr val="F26B43"/>
          </p15:clr>
        </p15:guide>
        <p15:guide id="4" orient="horz" pos="264">
          <p15:clr>
            <a:srgbClr val="F26B43"/>
          </p15:clr>
        </p15:guide>
        <p15:guide id="5" pos="2880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pos="126">
          <p15:clr>
            <a:srgbClr val="F26B43"/>
          </p15:clr>
        </p15:guide>
        <p15:guide id="8" pos="5634">
          <p15:clr>
            <a:srgbClr val="F26B43"/>
          </p15:clr>
        </p15:guide>
        <p15:guide id="9" orient="horz" pos="3768">
          <p15:clr>
            <a:srgbClr val="F26B43"/>
          </p15:clr>
        </p15:guide>
        <p15:guide id="10" orient="horz" pos="36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oastmasters.org/magazine/magazine-issues/2025/october/pathways-additions-arrive" TargetMode="Externa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tmd55.org/_files/ugd/a6e2a8_a6dd73256e2f43c38a954720b71111ce.pdf" TargetMode="External"/><Relationship Id="rId5" Type="http://schemas.openxmlformats.org/officeDocument/2006/relationships/hyperlink" Target="https://www.tmd55.org/_files/ugd/1c3450_51bf8256df044874a9e0086753c9a6c7.pdf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astmasters.org/resources/the-better-speaker-series-set" TargetMode="External"/><Relationship Id="rId2" Type="http://schemas.openxmlformats.org/officeDocument/2006/relationships/hyperlink" Target="https://www.toastmasters.org/resources/the-successful-club-series-set" TargetMode="Externa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www.toastmasters.org/magazine/magazine-issues/2025/october/pathways-additions-arrive" TargetMode="External"/><Relationship Id="rId4" Type="http://schemas.openxmlformats.org/officeDocument/2006/relationships/hyperlink" Target="https://www.toastmasters.org/resources/the-leadership-excellence-series-se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ontent.toastmasters.org/image/upload/club-officer-guide-to-2025-pathways-enhancements.pdf" TargetMode="Externa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astmasters.org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4" Type="http://schemas.microsoft.com/office/2007/relationships/hdphoto" Target="../media/hdphoto9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F6BD4-E5B0-FF30-D54B-9B8D830CC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D4FAF5-5F13-BF74-33BB-0C4A8DC1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2025 Updates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8AF94E-BA7C-5B97-105C-59234CCA9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The new member fee increased to $25 USD on October 1, 2025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Two new Pathways enhancements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/>
              <a:t>Role &amp; Presentation Requirements (late October)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The new meeting role and presentation requirements are </a:t>
            </a:r>
            <a:r>
              <a:rPr lang="en-US" b="1" dirty="0">
                <a:solidFill>
                  <a:srgbClr val="770F2A"/>
                </a:solidFill>
              </a:rPr>
              <a:t>in addition to </a:t>
            </a:r>
            <a:r>
              <a:rPr lang="en-US" dirty="0"/>
              <a:t>the other required projects at each level of a path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/>
              <a:t>The current required projects will not change or be switched out for these new ones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A new section will be added as the first item in each level, before the projects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900"/>
              </a:spcBef>
              <a:spcAft>
                <a:spcPts val="300"/>
              </a:spcAft>
            </a:pPr>
            <a:r>
              <a:rPr lang="en-US" b="1" dirty="0"/>
              <a:t>Two Vintage Path Additions (2026)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One path will be Ralph Smedley’s original </a:t>
            </a:r>
            <a:r>
              <a:rPr lang="en-US" i="1" dirty="0"/>
              <a:t>Basic Training Manual</a:t>
            </a:r>
            <a:r>
              <a:rPr lang="en-US" dirty="0"/>
              <a:t> with it’s original vintage look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The other Path will consist of the </a:t>
            </a:r>
            <a:r>
              <a:rPr lang="en-US" i="1" dirty="0"/>
              <a:t>Competent Communication </a:t>
            </a:r>
            <a:r>
              <a:rPr lang="en-US" dirty="0"/>
              <a:t>manual and two Advanced Communication manuals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234D81-1FC3-C4B0-64B2-8DFF7D7222F3}"/>
              </a:ext>
            </a:extLst>
          </p:cNvPr>
          <p:cNvSpPr txBox="1"/>
          <p:nvPr/>
        </p:nvSpPr>
        <p:spPr>
          <a:xfrm>
            <a:off x="3998495" y="6372581"/>
            <a:ext cx="70416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https://www.toastmasters.org/magazine/magazine-issues/2025/october/pathways-additions-arrive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742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5F12D-B61E-285D-CCCA-051F37392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66" t="30762" r="2412"/>
          <a:stretch/>
        </p:blipFill>
        <p:spPr>
          <a:xfrm>
            <a:off x="572736" y="1507428"/>
            <a:ext cx="11046527" cy="46580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E60921-B65B-1D7C-C056-1EB45621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and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EBD0E-C155-12F3-5B65-14AB6061FFB1}"/>
              </a:ext>
            </a:extLst>
          </p:cNvPr>
          <p:cNvSpPr txBox="1"/>
          <p:nvPr/>
        </p:nvSpPr>
        <p:spPr>
          <a:xfrm>
            <a:off x="277934" y="1078721"/>
            <a:ext cx="11046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15 projects across all five levels </a:t>
            </a:r>
            <a:r>
              <a:rPr lang="en-US" b="0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— a combination of </a:t>
            </a:r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b="0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 required projects and </a:t>
            </a:r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4 </a:t>
            </a:r>
            <a:r>
              <a:rPr lang="en-US" b="0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elective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4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3018A-534F-CB90-4BEF-2AE08CA01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A387E8-DF51-5B69-FF35-DBF19814147B}"/>
              </a:ext>
            </a:extLst>
          </p:cNvPr>
          <p:cNvSpPr txBox="1"/>
          <p:nvPr/>
        </p:nvSpPr>
        <p:spPr>
          <a:xfrm>
            <a:off x="277933" y="1121329"/>
            <a:ext cx="1164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Each path has </a:t>
            </a:r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various roles </a:t>
            </a:r>
            <a:r>
              <a:rPr lang="en-US" b="0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&amp; </a:t>
            </a:r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15 projects </a:t>
            </a:r>
            <a:r>
              <a:rPr lang="en-US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across the </a:t>
            </a:r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five levels </a:t>
            </a:r>
            <a:r>
              <a:rPr lang="en-US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– </a:t>
            </a:r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b="0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 required projects &amp; </a:t>
            </a:r>
            <a:r>
              <a:rPr lang="en-US" b="1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4 </a:t>
            </a:r>
            <a:r>
              <a:rPr lang="en-US" b="0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elective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u="none" strike="noStrike" dirty="0">
                <a:solidFill>
                  <a:srgbClr val="1D252C"/>
                </a:solidFill>
                <a:effectLst/>
                <a:latin typeface="arial" panose="020B0604020202020204" pitchFamily="34" charset="0"/>
              </a:rPr>
              <a:t>Starting in Level 3, additional presentations are being added</a:t>
            </a:r>
            <a:endParaRPr lang="en-US" b="1" i="0" u="none" strike="noStrike" dirty="0">
              <a:solidFill>
                <a:srgbClr val="1D252C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127188-C7C5-677A-A600-7C3C1F9B1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66" t="30762" r="2412"/>
          <a:stretch/>
        </p:blipFill>
        <p:spPr>
          <a:xfrm>
            <a:off x="767941" y="2068784"/>
            <a:ext cx="10656117" cy="44934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C45B19-2D5C-7E0B-AE56-4850D6358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Levels and Projects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9258578-383D-5979-7F7C-62B536633B54}"/>
              </a:ext>
            </a:extLst>
          </p:cNvPr>
          <p:cNvGraphicFramePr>
            <a:graphicFrameLocks noGrp="1"/>
          </p:cNvGraphicFramePr>
          <p:nvPr/>
        </p:nvGraphicFramePr>
        <p:xfrm>
          <a:off x="277934" y="1857947"/>
          <a:ext cx="11647365" cy="4825502"/>
        </p:xfrm>
        <a:graphic>
          <a:graphicData uri="http://schemas.openxmlformats.org/drawingml/2006/table">
            <a:tbl>
              <a:tblPr>
                <a:tableStyleId>{EB9631B5-78F2-41C9-869B-9F39066F8104}</a:tableStyleId>
              </a:tblPr>
              <a:tblGrid>
                <a:gridCol w="2329473">
                  <a:extLst>
                    <a:ext uri="{9D8B030D-6E8A-4147-A177-3AD203B41FA5}">
                      <a16:colId xmlns:a16="http://schemas.microsoft.com/office/drawing/2014/main" val="404727112"/>
                    </a:ext>
                  </a:extLst>
                </a:gridCol>
                <a:gridCol w="2329473">
                  <a:extLst>
                    <a:ext uri="{9D8B030D-6E8A-4147-A177-3AD203B41FA5}">
                      <a16:colId xmlns:a16="http://schemas.microsoft.com/office/drawing/2014/main" val="247643344"/>
                    </a:ext>
                  </a:extLst>
                </a:gridCol>
                <a:gridCol w="2329473">
                  <a:extLst>
                    <a:ext uri="{9D8B030D-6E8A-4147-A177-3AD203B41FA5}">
                      <a16:colId xmlns:a16="http://schemas.microsoft.com/office/drawing/2014/main" val="2552072714"/>
                    </a:ext>
                  </a:extLst>
                </a:gridCol>
                <a:gridCol w="2329473">
                  <a:extLst>
                    <a:ext uri="{9D8B030D-6E8A-4147-A177-3AD203B41FA5}">
                      <a16:colId xmlns:a16="http://schemas.microsoft.com/office/drawing/2014/main" val="3134870747"/>
                    </a:ext>
                  </a:extLst>
                </a:gridCol>
                <a:gridCol w="2329473">
                  <a:extLst>
                    <a:ext uri="{9D8B030D-6E8A-4147-A177-3AD203B41FA5}">
                      <a16:colId xmlns:a16="http://schemas.microsoft.com/office/drawing/2014/main" val="3175504445"/>
                    </a:ext>
                  </a:extLst>
                </a:gridCol>
              </a:tblGrid>
              <a:tr h="6726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Level 1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Mastering Fundamentals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24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Level 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Learning Your Style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24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Level 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Increasing Knowledge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24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Level 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Building Skills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24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Level 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Demonstrating Expertise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2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460662"/>
                  </a:ext>
                </a:extLst>
              </a:tr>
              <a:tr h="741967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“Ice Breaker”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“Writing a Speech with Purpose” 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“Introduction to Vocal Variety and Body Language”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“Evaluation and Feedback”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Two Required Projects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“Introduction to Toastmasters Mentoring”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One Required Project 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Two Elective Projects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One 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Successful Club Series Presentation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One Required Project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One Elective Project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One 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Successful Club Series Presentation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One 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Better Speaker Series Presentation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One Required Project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One Elective Project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Reflect On Your Path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One 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Successful Club Series Presentation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One 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Leadership Excellence Series Presentation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0022274"/>
                  </a:ext>
                </a:extLst>
              </a:tr>
              <a:tr h="124829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buNone/>
                      </a:pPr>
                      <a:r>
                        <a:rPr lang="en-US" sz="1400" b="1" dirty="0">
                          <a:solidFill>
                            <a:srgbClr val="772432"/>
                          </a:solidFill>
                        </a:rPr>
                        <a:t>Serve As:</a:t>
                      </a:r>
                    </a:p>
                    <a:p>
                      <a:pPr>
                        <a:spcBef>
                          <a:spcPts val="300"/>
                        </a:spcBef>
                        <a:buNone/>
                      </a:pPr>
                      <a:r>
                        <a:rPr lang="en-US" sz="1400" dirty="0"/>
                        <a:t>Table Topics Speaker</a:t>
                      </a:r>
                    </a:p>
                    <a:p>
                      <a:pPr>
                        <a:spcBef>
                          <a:spcPts val="300"/>
                        </a:spcBef>
                        <a:buNone/>
                      </a:pPr>
                      <a:r>
                        <a:rPr lang="en-US" sz="1400" dirty="0"/>
                        <a:t>Evaluator </a:t>
                      </a:r>
                    </a:p>
                    <a:p>
                      <a:pPr>
                        <a:spcBef>
                          <a:spcPts val="300"/>
                        </a:spcBef>
                        <a:buNone/>
                      </a:pPr>
                      <a:r>
                        <a:rPr lang="en-US" sz="1400" dirty="0"/>
                        <a:t>Timer </a:t>
                      </a:r>
                      <a:r>
                        <a:rPr lang="en-US" sz="1400" b="1" dirty="0"/>
                        <a:t>OR</a:t>
                      </a:r>
                      <a:r>
                        <a:rPr lang="en-US" sz="1400" dirty="0"/>
                        <a:t> Ah-Counter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772432"/>
                          </a:solidFill>
                        </a:rPr>
                        <a:t>Serve As: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b="0" dirty="0"/>
                        <a:t>Grammarian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b="0" dirty="0" err="1"/>
                        <a:t>Topicsmaster</a:t>
                      </a:r>
                      <a:endParaRPr lang="en-US" sz="1400" b="0" dirty="0"/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b="0" dirty="0"/>
                        <a:t>Evaluator</a:t>
                      </a:r>
                    </a:p>
                    <a:p>
                      <a:pPr marL="0" indent="0">
                        <a:spcBef>
                          <a:spcPts val="3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400" b="0" dirty="0"/>
                        <a:t>Toastmaster, Timer OR Ah-Counter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772432"/>
                          </a:solidFill>
                        </a:rPr>
                        <a:t>Serve As:</a:t>
                      </a:r>
                    </a:p>
                    <a:p>
                      <a:pPr>
                        <a:spcBef>
                          <a:spcPts val="300"/>
                        </a:spcBef>
                        <a:buNone/>
                      </a:pPr>
                      <a:r>
                        <a:rPr lang="en-US" sz="1400" b="0" dirty="0"/>
                        <a:t>Toastmaster </a:t>
                      </a:r>
                    </a:p>
                    <a:p>
                      <a:pPr>
                        <a:spcBef>
                          <a:spcPts val="300"/>
                        </a:spcBef>
                        <a:buNone/>
                      </a:pPr>
                      <a:r>
                        <a:rPr lang="en-US" sz="1400" b="0" dirty="0"/>
                        <a:t>Evaluator </a:t>
                      </a:r>
                    </a:p>
                    <a:p>
                      <a:pPr>
                        <a:spcBef>
                          <a:spcPts val="300"/>
                        </a:spcBef>
                        <a:buNone/>
                      </a:pPr>
                      <a:r>
                        <a:rPr lang="en-US" sz="1400" b="0" dirty="0" err="1"/>
                        <a:t>Topicsmaster</a:t>
                      </a:r>
                      <a:r>
                        <a:rPr lang="en-US" sz="1400" b="0" dirty="0"/>
                        <a:t>, Table Topics Speaker, OR Introductory Mentor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772432"/>
                          </a:solidFill>
                        </a:rPr>
                        <a:t>Serve As: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Toastmaster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General Evaluator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Evaluator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Table Topics Speaker, </a:t>
                      </a:r>
                      <a:r>
                        <a:rPr lang="en-US" sz="1400" dirty="0" err="1"/>
                        <a:t>Topicsmaster</a:t>
                      </a:r>
                      <a:r>
                        <a:rPr lang="en-US" sz="1400" dirty="0"/>
                        <a:t>, a Special Role, </a:t>
                      </a:r>
                      <a:r>
                        <a:rPr lang="en-US" sz="1400" b="1" dirty="0"/>
                        <a:t>OR</a:t>
                      </a:r>
                      <a:r>
                        <a:rPr lang="en-US" sz="1400" dirty="0"/>
                        <a:t> repeat any above role</a:t>
                      </a:r>
                    </a:p>
                    <a:p>
                      <a:pPr>
                        <a:spcBef>
                          <a:spcPts val="300"/>
                        </a:spcBef>
                        <a:buNone/>
                      </a:pPr>
                      <a:endParaRPr lang="en-US" sz="1400" dirty="0"/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772432"/>
                          </a:solidFill>
                        </a:rPr>
                        <a:t>Serve As: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General Evaluator (x2)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Toastmaster (x2)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Evaluator (x2)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Table Topics Speaker, </a:t>
                      </a:r>
                      <a:r>
                        <a:rPr lang="en-US" sz="1400" dirty="0" err="1"/>
                        <a:t>Topicsmaster</a:t>
                      </a:r>
                      <a:r>
                        <a:rPr lang="en-US" sz="1400" dirty="0"/>
                        <a:t>, Ah-Counter, Timer, Grammarian, Club Mentor, a Special Role, </a:t>
                      </a:r>
                      <a:r>
                        <a:rPr lang="en-US" sz="1400" b="1" dirty="0"/>
                        <a:t>OR</a:t>
                      </a:r>
                      <a:r>
                        <a:rPr lang="en-US" sz="1400" dirty="0"/>
                        <a:t> repeat any above role</a:t>
                      </a:r>
                    </a:p>
                  </a:txBody>
                  <a:tcPr marT="91440" marB="0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3874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740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6F0BB-5469-29C7-3F45-9CF0D2F0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6" t="19206" r="3226" b="7205"/>
          <a:stretch/>
        </p:blipFill>
        <p:spPr>
          <a:xfrm>
            <a:off x="7973" y="344384"/>
            <a:ext cx="12164335" cy="616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46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FE317-E21A-DA6E-EB09-C5AA96C5E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C18AE2-07A5-E1FA-3B8D-1F95A814CFEB}"/>
              </a:ext>
            </a:extLst>
          </p:cNvPr>
          <p:cNvGraphicFramePr>
            <a:graphicFrameLocks noGrp="1"/>
          </p:cNvGraphicFramePr>
          <p:nvPr/>
        </p:nvGraphicFramePr>
        <p:xfrm>
          <a:off x="277934" y="1144347"/>
          <a:ext cx="11754610" cy="640080"/>
        </p:xfrm>
        <a:graphic>
          <a:graphicData uri="http://schemas.openxmlformats.org/drawingml/2006/table">
            <a:tbl>
              <a:tblPr/>
              <a:tblGrid>
                <a:gridCol w="11754610">
                  <a:extLst>
                    <a:ext uri="{9D8B030D-6E8A-4147-A177-3AD203B41FA5}">
                      <a16:colId xmlns:a16="http://schemas.microsoft.com/office/drawing/2014/main" val="27779933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effectLst/>
                        </a:rPr>
                        <a:t>When you go to choose your path, you will have the option to take an </a:t>
                      </a:r>
                      <a:r>
                        <a:rPr lang="en-US" sz="1800" b="1" dirty="0">
                          <a:effectLst/>
                        </a:rPr>
                        <a:t>online assessment </a:t>
                      </a:r>
                      <a:r>
                        <a:rPr lang="en-US" sz="1800" dirty="0">
                          <a:effectLst/>
                        </a:rPr>
                        <a:t>of your skills, interests, and goals. The assessment will recommend the three paths that best match your responses.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827363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DA025A0-6DF0-8876-57B0-8060B292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Picking a Path – the Assessment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D84D7D-929E-EBC9-9841-E5AA8A9E8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7135"/>
            <a:ext cx="6324600" cy="491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E2ADD-328C-9FDC-751A-F4B2F5CF7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2133600"/>
            <a:ext cx="5466645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1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61E92-A2E3-DACC-AA83-B5B89F180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ECDCFBE9-711F-74CB-352D-19E3949D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4" y="1710780"/>
            <a:ext cx="4772421" cy="50124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4D32FD5-A718-9426-774A-F6F358B75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820" y="1710780"/>
            <a:ext cx="4815258" cy="50129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3D97876-DD59-06F9-B141-102D904CDE08}"/>
              </a:ext>
            </a:extLst>
          </p:cNvPr>
          <p:cNvSpPr txBox="1"/>
          <p:nvPr/>
        </p:nvSpPr>
        <p:spPr>
          <a:xfrm>
            <a:off x="5778891" y="381434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3A06B8-C518-4B3B-2029-50FD15C9A17B}"/>
              </a:ext>
            </a:extLst>
          </p:cNvPr>
          <p:cNvSpPr/>
          <p:nvPr/>
        </p:nvSpPr>
        <p:spPr>
          <a:xfrm>
            <a:off x="6586664" y="3711207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367683-FB7D-3F24-FC24-880BB25FEDAA}"/>
              </a:ext>
            </a:extLst>
          </p:cNvPr>
          <p:cNvSpPr/>
          <p:nvPr/>
        </p:nvSpPr>
        <p:spPr>
          <a:xfrm>
            <a:off x="6586664" y="4384254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032B43-EA93-F798-87C8-D5640B0848D9}"/>
              </a:ext>
            </a:extLst>
          </p:cNvPr>
          <p:cNvSpPr txBox="1"/>
          <p:nvPr/>
        </p:nvSpPr>
        <p:spPr>
          <a:xfrm>
            <a:off x="10515600" y="-23981"/>
            <a:ext cx="1766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Link </a:t>
            </a:r>
            <a:r>
              <a:rPr lang="en-US" dirty="0">
                <a:hlinkClick r:id="rId6"/>
              </a:rPr>
              <a:t>to</a:t>
            </a:r>
            <a:r>
              <a:rPr lang="en-US" dirty="0">
                <a:hlinkClick r:id="rId5"/>
              </a:rPr>
              <a:t> Catalog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A6596BD-8E26-23F7-A119-A66906E87622}"/>
              </a:ext>
            </a:extLst>
          </p:cNvPr>
          <p:cNvSpPr/>
          <p:nvPr/>
        </p:nvSpPr>
        <p:spPr>
          <a:xfrm>
            <a:off x="693984" y="3642184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5F86E4-E7B2-73A5-7AED-C91A3FD52110}"/>
              </a:ext>
            </a:extLst>
          </p:cNvPr>
          <p:cNvSpPr/>
          <p:nvPr/>
        </p:nvSpPr>
        <p:spPr>
          <a:xfrm>
            <a:off x="690903" y="4294234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AF2B48-68C2-AB85-4F9C-EC13291B3548}"/>
              </a:ext>
            </a:extLst>
          </p:cNvPr>
          <p:cNvSpPr/>
          <p:nvPr/>
        </p:nvSpPr>
        <p:spPr>
          <a:xfrm>
            <a:off x="3080194" y="4518254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F018C-9CC0-34E4-077C-303C57D83A69}"/>
              </a:ext>
            </a:extLst>
          </p:cNvPr>
          <p:cNvSpPr/>
          <p:nvPr/>
        </p:nvSpPr>
        <p:spPr>
          <a:xfrm>
            <a:off x="3080193" y="2838835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F0B47D2-8EEE-C36A-1A85-FED0436E39C8}"/>
              </a:ext>
            </a:extLst>
          </p:cNvPr>
          <p:cNvSpPr/>
          <p:nvPr/>
        </p:nvSpPr>
        <p:spPr>
          <a:xfrm>
            <a:off x="9063808" y="2883652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1F2A4D3-F710-93CA-212E-FF5146F6D2FB}"/>
              </a:ext>
            </a:extLst>
          </p:cNvPr>
          <p:cNvSpPr/>
          <p:nvPr/>
        </p:nvSpPr>
        <p:spPr>
          <a:xfrm>
            <a:off x="9063808" y="4598863"/>
            <a:ext cx="2101971" cy="18469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6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itle 54">
            <a:extLst>
              <a:ext uri="{FF2B5EF4-FFF2-40B4-BE49-F238E27FC236}">
                <a16:creationId xmlns:a16="http://schemas.microsoft.com/office/drawing/2014/main" id="{E3971B8E-22FA-AF5D-AC99-30608DBE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 Path – the Catalog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CDCA4B-EB4A-2421-4D97-DBC270F74088}"/>
              </a:ext>
            </a:extLst>
          </p:cNvPr>
          <p:cNvSpPr txBox="1"/>
          <p:nvPr/>
        </p:nvSpPr>
        <p:spPr>
          <a:xfrm>
            <a:off x="277932" y="992273"/>
            <a:ext cx="11909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effectLst/>
              </a:rPr>
              <a:t>You can use the </a:t>
            </a:r>
            <a:r>
              <a:rPr lang="en-US" sz="1800" dirty="0">
                <a:effectLst/>
                <a:hlinkClick r:id="rId6"/>
              </a:rPr>
              <a:t>catalog</a:t>
            </a:r>
            <a:r>
              <a:rPr lang="en-US" sz="1800" dirty="0">
                <a:effectLst/>
              </a:rPr>
              <a:t> to compare descriptions and project breakdowns of each path to select the one you prefer. *Note: the electives are the same for all the paths – look at the required projects to help you choose a path.</a:t>
            </a:r>
          </a:p>
        </p:txBody>
      </p:sp>
    </p:spTree>
    <p:extLst>
      <p:ext uri="{BB962C8B-B14F-4D97-AF65-F5344CB8AC3E}">
        <p14:creationId xmlns:p14="http://schemas.microsoft.com/office/powerpoint/2010/main" val="3980117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9C4AC-5219-1505-CF2D-6BC517B2B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A97B1793-F91D-FD9D-A757-CCB8966FF7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" y="1408875"/>
            <a:ext cx="11969496" cy="42976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B7BBB03-0BEF-ADCC-E0C5-2E4F33AAF224}"/>
              </a:ext>
            </a:extLst>
          </p:cNvPr>
          <p:cNvSpPr/>
          <p:nvPr/>
        </p:nvSpPr>
        <p:spPr>
          <a:xfrm>
            <a:off x="4674904" y="1408875"/>
            <a:ext cx="926287" cy="40181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50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0831BA-5660-8B08-3D25-821F6BE6A752}"/>
              </a:ext>
            </a:extLst>
          </p:cNvPr>
          <p:cNvSpPr/>
          <p:nvPr/>
        </p:nvSpPr>
        <p:spPr>
          <a:xfrm>
            <a:off x="6523510" y="1422703"/>
            <a:ext cx="1832756" cy="40181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50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D444541-3FBB-5341-3DDB-DD2729510BC2}"/>
              </a:ext>
            </a:extLst>
          </p:cNvPr>
          <p:cNvSpPr/>
          <p:nvPr/>
        </p:nvSpPr>
        <p:spPr>
          <a:xfrm>
            <a:off x="10218704" y="1422703"/>
            <a:ext cx="1832756" cy="40181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504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88BF87-D157-1031-27BE-7D2B53628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927" y="1408875"/>
            <a:ext cx="734787" cy="7347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902B42-E128-FDDE-C027-E63214E7D4C6}"/>
              </a:ext>
            </a:extLst>
          </p:cNvPr>
          <p:cNvSpPr/>
          <p:nvPr/>
        </p:nvSpPr>
        <p:spPr>
          <a:xfrm>
            <a:off x="3773347" y="1408875"/>
            <a:ext cx="312517" cy="7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586883-0BD2-1F9E-3A81-2AE738A30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839" y="1408875"/>
            <a:ext cx="738962" cy="7347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D1BF1-DE93-0CBC-0272-04F76723A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725" y="1422703"/>
            <a:ext cx="729198" cy="7209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E62914-2988-2291-C0B6-6AA644A9D329}"/>
              </a:ext>
            </a:extLst>
          </p:cNvPr>
          <p:cNvSpPr/>
          <p:nvPr/>
        </p:nvSpPr>
        <p:spPr>
          <a:xfrm>
            <a:off x="5627113" y="1408875"/>
            <a:ext cx="312517" cy="7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4A3D91-3358-7C84-0AC4-82DC4BCD3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186" y="1422703"/>
            <a:ext cx="737533" cy="7209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890303-F3DF-B175-B5AA-4EF3EA20383F}"/>
              </a:ext>
            </a:extLst>
          </p:cNvPr>
          <p:cNvSpPr/>
          <p:nvPr/>
        </p:nvSpPr>
        <p:spPr>
          <a:xfrm>
            <a:off x="8404235" y="1457300"/>
            <a:ext cx="312517" cy="654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BB1E-AF0D-913A-E56A-3170F5D55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3103" y="1422703"/>
            <a:ext cx="729197" cy="7250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9CE6DB-EBB0-AE53-D2D4-E2360B53179E}"/>
              </a:ext>
            </a:extLst>
          </p:cNvPr>
          <p:cNvSpPr/>
          <p:nvPr/>
        </p:nvSpPr>
        <p:spPr>
          <a:xfrm>
            <a:off x="9310272" y="1388106"/>
            <a:ext cx="312517" cy="73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30912A-884A-4451-4D24-03FD2203A2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8439" y="1422703"/>
            <a:ext cx="733179" cy="7209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14915F-81DF-185C-D550-920A292BEE9C}"/>
              </a:ext>
            </a:extLst>
          </p:cNvPr>
          <p:cNvCxnSpPr/>
          <p:nvPr/>
        </p:nvCxnSpPr>
        <p:spPr>
          <a:xfrm>
            <a:off x="111252" y="1408875"/>
            <a:ext cx="11940208" cy="1382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30E670-02D8-8B9F-3551-9AF0F8239B1A}"/>
              </a:ext>
            </a:extLst>
          </p:cNvPr>
          <p:cNvCxnSpPr>
            <a:cxnSpLocks/>
          </p:cNvCxnSpPr>
          <p:nvPr/>
        </p:nvCxnSpPr>
        <p:spPr>
          <a:xfrm>
            <a:off x="1828800" y="2143662"/>
            <a:ext cx="1022266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345DAC-3872-84FD-FCC3-513110CF7A77}"/>
              </a:ext>
            </a:extLst>
          </p:cNvPr>
          <p:cNvCxnSpPr/>
          <p:nvPr/>
        </p:nvCxnSpPr>
        <p:spPr>
          <a:xfrm>
            <a:off x="111252" y="1396125"/>
            <a:ext cx="0" cy="429076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E7E189D-B451-1DBC-6C84-E44B539FCEA6}"/>
              </a:ext>
            </a:extLst>
          </p:cNvPr>
          <p:cNvSpPr/>
          <p:nvPr/>
        </p:nvSpPr>
        <p:spPr>
          <a:xfrm>
            <a:off x="102727" y="2431903"/>
            <a:ext cx="1726074" cy="166956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5447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90DE57-DF9A-4AE3-C4CF-2FAAA5DBDD2C}"/>
              </a:ext>
            </a:extLst>
          </p:cNvPr>
          <p:cNvSpPr txBox="1"/>
          <p:nvPr/>
        </p:nvSpPr>
        <p:spPr>
          <a:xfrm>
            <a:off x="119778" y="2596868"/>
            <a:ext cx="1709021" cy="505053"/>
          </a:xfrm>
          <a:prstGeom prst="rect">
            <a:avLst/>
          </a:prstGeom>
          <a:solidFill>
            <a:srgbClr val="EFEFEF"/>
          </a:solidFill>
        </p:spPr>
        <p:txBody>
          <a:bodyPr wrap="none" lIns="9144" tIns="91440" rIns="0" bIns="0" rtlCol="0">
            <a:noAutofit/>
          </a:bodyPr>
          <a:lstStyle/>
          <a:p>
            <a:r>
              <a:rPr lang="en-US" sz="700" b="1" dirty="0"/>
              <a:t>Created by D35 Tom Carlson, DTM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B2057D8A-6253-2504-D41E-A1FE5A8F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 Path – Using the Chart</a:t>
            </a:r>
          </a:p>
        </p:txBody>
      </p:sp>
    </p:spTree>
    <p:extLst>
      <p:ext uri="{BB962C8B-B14F-4D97-AF65-F5344CB8AC3E}">
        <p14:creationId xmlns:p14="http://schemas.microsoft.com/office/powerpoint/2010/main" val="1392306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2E9C4AC-5219-1505-CF2D-6BC517B2B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B2057D8A-6253-2504-D41E-A1FE5A8F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 Path – Using the Chart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146CF6C-E25D-BC8A-9B2C-CE53968991E1}"/>
              </a:ext>
            </a:extLst>
          </p:cNvPr>
          <p:cNvGrpSpPr/>
          <p:nvPr/>
        </p:nvGrpSpPr>
        <p:grpSpPr>
          <a:xfrm>
            <a:off x="1355329" y="1007627"/>
            <a:ext cx="9392002" cy="5180230"/>
            <a:chOff x="1355329" y="1007627"/>
            <a:chExt cx="9392002" cy="518023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347DB62-E3F2-8BF7-0F4F-88468A7DA3A9}"/>
                </a:ext>
              </a:extLst>
            </p:cNvPr>
            <p:cNvGrpSpPr/>
            <p:nvPr/>
          </p:nvGrpSpPr>
          <p:grpSpPr>
            <a:xfrm>
              <a:off x="1355329" y="1007627"/>
              <a:ext cx="9392002" cy="5180230"/>
              <a:chOff x="102727" y="1396125"/>
              <a:chExt cx="7328894" cy="4310429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7B7BBB03-0BEF-ADCC-E0C5-2E4F33AAF224}"/>
                  </a:ext>
                </a:extLst>
              </p:cNvPr>
              <p:cNvSpPr/>
              <p:nvPr/>
            </p:nvSpPr>
            <p:spPr>
              <a:xfrm>
                <a:off x="4674904" y="1408875"/>
                <a:ext cx="926287" cy="4018147"/>
              </a:xfrm>
              <a:prstGeom prst="roundRect">
                <a:avLst>
                  <a:gd name="adj" fmla="val 872"/>
                </a:avLst>
              </a:prstGeom>
              <a:solidFill>
                <a:schemeClr val="bg2">
                  <a:lumMod val="25000"/>
                  <a:alpha val="55044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088BF87-D157-1031-27BE-7D2B53628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6927" y="1408875"/>
                <a:ext cx="734787" cy="734787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902B42-E128-FDDE-C027-E63214E7D4C6}"/>
                  </a:ext>
                </a:extLst>
              </p:cNvPr>
              <p:cNvSpPr/>
              <p:nvPr/>
            </p:nvSpPr>
            <p:spPr>
              <a:xfrm>
                <a:off x="3773347" y="1408875"/>
                <a:ext cx="312517" cy="734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4586883-0BD2-1F9E-3A81-2AE738A30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20839" y="1408875"/>
                <a:ext cx="738962" cy="73478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76D1BF1-DE93-0CBC-0272-04F76723A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54725" y="1422703"/>
                <a:ext cx="729198" cy="720959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E62914-2988-2291-C0B6-6AA644A9D329}"/>
                  </a:ext>
                </a:extLst>
              </p:cNvPr>
              <p:cNvSpPr/>
              <p:nvPr/>
            </p:nvSpPr>
            <p:spPr>
              <a:xfrm>
                <a:off x="5627113" y="1408875"/>
                <a:ext cx="312517" cy="7347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84A3D91-3358-7C84-0AC4-82DC4BCD3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8186" y="1422703"/>
                <a:ext cx="737533" cy="720959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D345DAC-3872-84FD-FCC3-513110CF7A77}"/>
                  </a:ext>
                </a:extLst>
              </p:cNvPr>
              <p:cNvCxnSpPr/>
              <p:nvPr/>
            </p:nvCxnSpPr>
            <p:spPr>
              <a:xfrm>
                <a:off x="111252" y="1396125"/>
                <a:ext cx="0" cy="429076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5E7E189D-B451-1DBC-6C84-E44B539FCEA6}"/>
                  </a:ext>
                </a:extLst>
              </p:cNvPr>
              <p:cNvSpPr/>
              <p:nvPr/>
            </p:nvSpPr>
            <p:spPr>
              <a:xfrm>
                <a:off x="102727" y="2431903"/>
                <a:ext cx="1726074" cy="166956"/>
              </a:xfrm>
              <a:prstGeom prst="roundRect">
                <a:avLst>
                  <a:gd name="adj" fmla="val 872"/>
                </a:avLst>
              </a:prstGeom>
              <a:solidFill>
                <a:schemeClr val="bg2">
                  <a:lumMod val="25000"/>
                  <a:alpha val="54477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390DE57-DF9A-4AE3-C4CF-2FAAA5DBDD2C}"/>
                  </a:ext>
                </a:extLst>
              </p:cNvPr>
              <p:cNvSpPr txBox="1"/>
              <p:nvPr/>
            </p:nvSpPr>
            <p:spPr>
              <a:xfrm>
                <a:off x="119778" y="2596868"/>
                <a:ext cx="1709021" cy="505053"/>
              </a:xfrm>
              <a:prstGeom prst="rect">
                <a:avLst/>
              </a:prstGeom>
              <a:solidFill>
                <a:srgbClr val="EFEFEF"/>
              </a:solidFill>
            </p:spPr>
            <p:txBody>
              <a:bodyPr wrap="none" lIns="9144" tIns="91440" rIns="0" bIns="0" rtlCol="0">
                <a:noAutofit/>
              </a:bodyPr>
              <a:lstStyle/>
              <a:p>
                <a:r>
                  <a:rPr lang="en-US" sz="700" b="1" dirty="0"/>
                  <a:t>Created by D35 Tom Carlson, DTM</a:t>
                </a:r>
              </a:p>
            </p:txBody>
          </p:sp>
          <p:pic>
            <p:nvPicPr>
              <p:cNvPr id="5" name="Picture 4" descr="Calendar&#10;&#10;Description automatically generated">
                <a:extLst>
                  <a:ext uri="{FF2B5EF4-FFF2-40B4-BE49-F238E27FC236}">
                    <a16:creationId xmlns:a16="http://schemas.microsoft.com/office/drawing/2014/main" id="{E563E2BF-4770-541D-EEA2-3D7E275DCDC7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074"/>
              <a:stretch>
                <a:fillRect/>
              </a:stretch>
            </p:blipFill>
            <p:spPr>
              <a:xfrm>
                <a:off x="119776" y="1408874"/>
                <a:ext cx="4539571" cy="4297680"/>
              </a:xfrm>
              <a:prstGeom prst="rect">
                <a:avLst/>
              </a:prstGeom>
            </p:spPr>
          </p:pic>
          <p:pic>
            <p:nvPicPr>
              <p:cNvPr id="18" name="Picture 17" descr="Calendar&#10;&#10;Description automatically generated">
                <a:extLst>
                  <a:ext uri="{FF2B5EF4-FFF2-40B4-BE49-F238E27FC236}">
                    <a16:creationId xmlns:a16="http://schemas.microsoft.com/office/drawing/2014/main" id="{879DF2AE-579C-F8A5-8D9F-684F95AA01D0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08" r="46483"/>
              <a:stretch>
                <a:fillRect/>
              </a:stretch>
            </p:blipFill>
            <p:spPr>
              <a:xfrm>
                <a:off x="4667701" y="1408874"/>
                <a:ext cx="922778" cy="4297680"/>
              </a:xfrm>
              <a:prstGeom prst="rect">
                <a:avLst/>
              </a:prstGeom>
            </p:spPr>
          </p:pic>
          <p:pic>
            <p:nvPicPr>
              <p:cNvPr id="21" name="Picture 20" descr="Calendar&#10;&#10;Description automatically generated">
                <a:extLst>
                  <a:ext uri="{FF2B5EF4-FFF2-40B4-BE49-F238E27FC236}">
                    <a16:creationId xmlns:a16="http://schemas.microsoft.com/office/drawing/2014/main" id="{FA1F5D93-F8F4-2E8A-2F0B-836F95E1F6B3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136" t="182" r="15553" b="649"/>
              <a:stretch>
                <a:fillRect/>
              </a:stretch>
            </p:blipFill>
            <p:spPr>
              <a:xfrm>
                <a:off x="5598864" y="1417893"/>
                <a:ext cx="1832756" cy="4261960"/>
              </a:xfrm>
              <a:prstGeom prst="rect">
                <a:avLst/>
              </a:prstGeom>
              <a:solidFill>
                <a:srgbClr val="F4B088"/>
              </a:solidFill>
              <a:ln w="3175">
                <a:solidFill>
                  <a:schemeClr val="dk1"/>
                </a:solidFill>
              </a:ln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AD3420C-B22E-DB28-67F4-B480DC8CC4C7}"/>
                  </a:ext>
                </a:extLst>
              </p:cNvPr>
              <p:cNvSpPr txBox="1"/>
              <p:nvPr/>
            </p:nvSpPr>
            <p:spPr>
              <a:xfrm>
                <a:off x="6515243" y="5458839"/>
                <a:ext cx="916378" cy="226600"/>
              </a:xfrm>
              <a:prstGeom prst="rect">
                <a:avLst/>
              </a:prstGeom>
              <a:solidFill>
                <a:srgbClr val="F4B088"/>
              </a:solidFill>
            </p:spPr>
            <p:txBody>
              <a:bodyPr wrap="square" lIns="91440" tIns="45720" rIns="0" bIns="0" rtlCol="0">
                <a:spAutoFit/>
              </a:bodyPr>
              <a:lstStyle/>
              <a:p>
                <a:pPr>
                  <a:lnSpc>
                    <a:spcPts val="660"/>
                  </a:lnSpc>
                </a:pPr>
                <a:r>
                  <a:rPr lang="en-US" sz="800" dirty="0"/>
                  <a:t>Leadership role for 6 months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5081009-16BC-A810-3C69-EF8061706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75907" y="1403231"/>
                <a:ext cx="734787" cy="73478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755A66-5167-C99C-97EF-5777AFCE7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1349" y="1403231"/>
                <a:ext cx="738962" cy="73478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4BD7798-53B3-DA36-9373-3508A313F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1665" y="1417059"/>
                <a:ext cx="729198" cy="72095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CCD8A8E-5BAD-4AD8-E061-5AC4DC4C7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02224" y="1415788"/>
                <a:ext cx="737533" cy="72095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5902045-57D7-D53A-DB9E-60FF984EF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27060" y="1416969"/>
                <a:ext cx="729197" cy="72505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E62E174-89D9-3F59-F22F-1B5281C53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61952" y="1416658"/>
                <a:ext cx="733179" cy="720959"/>
              </a:xfrm>
              <a:prstGeom prst="rect">
                <a:avLst/>
              </a:prstGeom>
            </p:spPr>
          </p:pic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DECEF68-3942-3283-1B1A-15607F403C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58088" y="2136747"/>
                <a:ext cx="5573532" cy="1138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B0CBC99-B7FB-6724-05BC-91FAF846683F}"/>
                  </a:ext>
                </a:extLst>
              </p:cNvPr>
              <p:cNvSpPr txBox="1"/>
              <p:nvPr/>
            </p:nvSpPr>
            <p:spPr>
              <a:xfrm>
                <a:off x="137122" y="1443728"/>
                <a:ext cx="1689189" cy="1639056"/>
              </a:xfrm>
              <a:prstGeom prst="rect">
                <a:avLst/>
              </a:prstGeom>
              <a:solidFill>
                <a:srgbClr val="EFEFEF"/>
              </a:solidFill>
            </p:spPr>
            <p:txBody>
              <a:bodyPr wrap="square" lIns="9144" tIns="91440" rIns="0" bIns="0" rtlCol="0">
                <a:noAutofit/>
              </a:bodyPr>
              <a:lstStyle/>
              <a:p>
                <a:r>
                  <a:rPr lang="en-US" sz="1050" b="1" dirty="0"/>
                  <a:t>Paths represented by required projects and time to complete level 5</a:t>
                </a:r>
              </a:p>
              <a:p>
                <a:endParaRPr lang="en-US" sz="700" b="1" dirty="0"/>
              </a:p>
              <a:p>
                <a:r>
                  <a:rPr lang="en-US" sz="700" b="1" dirty="0"/>
                  <a:t>Created by D35 Tom Carlson, DTM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FE62AF8-7577-2B1C-0D5B-B027D2C2F2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3706" y="1408651"/>
                <a:ext cx="17914" cy="4290766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AF11106-11D6-C681-AF71-4A13EE74F0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252" y="5682215"/>
                <a:ext cx="7302454" cy="322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BE9DCC3-55EB-B967-8968-8DE6035D8747}"/>
                  </a:ext>
                </a:extLst>
              </p:cNvPr>
              <p:cNvSpPr txBox="1"/>
              <p:nvPr/>
            </p:nvSpPr>
            <p:spPr>
              <a:xfrm>
                <a:off x="5589908" y="5436598"/>
                <a:ext cx="916378" cy="234235"/>
              </a:xfrm>
              <a:prstGeom prst="rect">
                <a:avLst/>
              </a:prstGeom>
              <a:solidFill>
                <a:srgbClr val="F4CE00"/>
              </a:solidFill>
              <a:ln w="3175">
                <a:solidFill>
                  <a:schemeClr val="dk1"/>
                </a:solidFill>
              </a:ln>
            </p:spPr>
            <p:txBody>
              <a:bodyPr wrap="square" lIns="45720" tIns="73152" rIns="0" bIns="0" rtlCol="0">
                <a:noAutofit/>
              </a:bodyPr>
              <a:lstStyle/>
              <a:p>
                <a:pPr>
                  <a:lnSpc>
                    <a:spcPts val="660"/>
                  </a:lnSpc>
                </a:pPr>
                <a:r>
                  <a:rPr lang="en-US" sz="800" dirty="0"/>
                  <a:t>Leadership Project with guidance committee</a:t>
                </a: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41523AF-F515-4A4B-AAFE-04EBDC2DD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90320" y="5476475"/>
                <a:ext cx="3048001" cy="191762"/>
              </a:xfrm>
              <a:prstGeom prst="rect">
                <a:avLst/>
              </a:prstGeom>
            </p:spPr>
          </p:pic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BE10A07-15A9-3BDF-3900-27B6A4B03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166" y="5445979"/>
                <a:ext cx="7302454" cy="322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414915F-81DF-185C-D550-920A292BEE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727" y="1411472"/>
                <a:ext cx="7319936" cy="2678"/>
              </a:xfrm>
              <a:prstGeom prst="line">
                <a:avLst/>
              </a:prstGeom>
              <a:ln w="317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77692AB-30DF-CE63-0CD5-9BB9273AD612}"/>
                </a:ext>
              </a:extLst>
            </p:cNvPr>
            <p:cNvSpPr/>
            <p:nvPr/>
          </p:nvSpPr>
          <p:spPr>
            <a:xfrm>
              <a:off x="4020855" y="2605414"/>
              <a:ext cx="463463" cy="212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9CD10D8-D44F-68D9-3EB4-5B97BF1BC283}"/>
                </a:ext>
              </a:extLst>
            </p:cNvPr>
            <p:cNvSpPr/>
            <p:nvPr/>
          </p:nvSpPr>
          <p:spPr>
            <a:xfrm>
              <a:off x="7627475" y="2647681"/>
              <a:ext cx="463463" cy="212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3AA2D04-49AD-5D48-0740-12FA8FC89473}"/>
                </a:ext>
              </a:extLst>
            </p:cNvPr>
            <p:cNvSpPr/>
            <p:nvPr/>
          </p:nvSpPr>
          <p:spPr>
            <a:xfrm>
              <a:off x="8727781" y="2588017"/>
              <a:ext cx="463463" cy="212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A7183CA-6805-194F-2BCF-311E50BC2C50}"/>
                </a:ext>
              </a:extLst>
            </p:cNvPr>
            <p:cNvSpPr/>
            <p:nvPr/>
          </p:nvSpPr>
          <p:spPr>
            <a:xfrm>
              <a:off x="9911211" y="2622629"/>
              <a:ext cx="463463" cy="212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19A47E2-7FB9-3840-9000-4153A63DC7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5483" y="3119216"/>
              <a:ext cx="9380522" cy="321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0555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94A37-AA2F-143B-5076-31CF7CF3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9E9035-6222-6E10-2685-C784B109410E}"/>
              </a:ext>
            </a:extLst>
          </p:cNvPr>
          <p:cNvGraphicFramePr>
            <a:graphicFrameLocks noGrp="1"/>
          </p:cNvGraphicFramePr>
          <p:nvPr/>
        </p:nvGraphicFramePr>
        <p:xfrm>
          <a:off x="635000" y="1017641"/>
          <a:ext cx="10515600" cy="5181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6803447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856752"/>
                  </a:ext>
                </a:extLst>
              </a:tr>
            </a:tbl>
          </a:graphicData>
        </a:graphic>
      </p:graphicFrame>
      <p:sp>
        <p:nvSpPr>
          <p:cNvPr id="6" name="AutoShape 2" descr="Level4">
            <a:extLst>
              <a:ext uri="{FF2B5EF4-FFF2-40B4-BE49-F238E27FC236}">
                <a16:creationId xmlns:a16="http://schemas.microsoft.com/office/drawing/2014/main" id="{98282F31-8C89-B087-F5F8-464977770C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63" y="-174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3" descr="Level5">
            <a:extLst>
              <a:ext uri="{FF2B5EF4-FFF2-40B4-BE49-F238E27FC236}">
                <a16:creationId xmlns:a16="http://schemas.microsoft.com/office/drawing/2014/main" id="{108CA480-D434-E47D-5EE2-62B3287E20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563" y="982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7EC510E-AC7A-48E3-59ED-5B2D5FD3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/>
              </a:rPr>
              <a:t>What are the Electives?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5CFFA-D09D-F537-A87F-458178EA34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0400" y="1246499"/>
            <a:ext cx="3644900" cy="4727465"/>
          </a:xfrm>
        </p:spPr>
        <p:txBody>
          <a:bodyPr tIns="640080">
            <a:normAutofit/>
          </a:bodyPr>
          <a:lstStyle/>
          <a:p>
            <a:r>
              <a:rPr lang="en-US" sz="1700" dirty="0"/>
              <a:t>Ethical Leadership</a:t>
            </a:r>
          </a:p>
          <a:p>
            <a:r>
              <a:rPr lang="en-US" sz="1700" dirty="0">
                <a:solidFill>
                  <a:srgbClr val="0B5879"/>
                </a:solidFill>
              </a:rPr>
              <a:t>High Performance Leadership</a:t>
            </a:r>
          </a:p>
          <a:p>
            <a:r>
              <a:rPr lang="en-US" sz="1700" dirty="0"/>
              <a:t>Leading in Your Volunteer Organization</a:t>
            </a:r>
          </a:p>
          <a:p>
            <a:r>
              <a:rPr lang="en-US" sz="1700" dirty="0">
                <a:solidFill>
                  <a:srgbClr val="0B5879"/>
                </a:solidFill>
              </a:rPr>
              <a:t>Lessons Learned</a:t>
            </a:r>
          </a:p>
          <a:p>
            <a:r>
              <a:rPr lang="en-US" sz="1700" dirty="0"/>
              <a:t>Moderate a Panel Discussion</a:t>
            </a:r>
          </a:p>
          <a:p>
            <a:endParaRPr lang="en-US" sz="1700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BA92D4-E78B-01DE-2717-398A156FF3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73550" y="1246499"/>
            <a:ext cx="3644900" cy="4727465"/>
          </a:xfrm>
        </p:spPr>
        <p:txBody>
          <a:bodyPr lIns="0" tIns="640080" rIns="0" bIns="0">
            <a:normAutofit/>
          </a:bodyPr>
          <a:lstStyle/>
          <a:p>
            <a:r>
              <a:rPr lang="en-US" sz="1700" dirty="0"/>
              <a:t>Write a Compelling Blog</a:t>
            </a:r>
          </a:p>
          <a:p>
            <a:r>
              <a:rPr lang="en-US" sz="1700" dirty="0">
                <a:solidFill>
                  <a:srgbClr val="0B5879"/>
                </a:solidFill>
              </a:rPr>
              <a:t>Create a Podcast </a:t>
            </a:r>
          </a:p>
          <a:p>
            <a:r>
              <a:rPr lang="en-US" sz="1700" dirty="0"/>
              <a:t>Manage Online Meetings</a:t>
            </a:r>
          </a:p>
          <a:p>
            <a:r>
              <a:rPr lang="en-US" sz="1700" dirty="0">
                <a:solidFill>
                  <a:srgbClr val="0B5879"/>
                </a:solidFill>
              </a:rPr>
              <a:t>Manage Projects Successfully</a:t>
            </a:r>
          </a:p>
          <a:p>
            <a:r>
              <a:rPr lang="en-US" sz="1700" dirty="0"/>
              <a:t>Public Relations Strategies</a:t>
            </a:r>
          </a:p>
          <a:p>
            <a:r>
              <a:rPr lang="en-US" sz="1700" dirty="0">
                <a:solidFill>
                  <a:srgbClr val="0B5879"/>
                </a:solidFill>
              </a:rPr>
              <a:t>Question &amp; Answer Sessions</a:t>
            </a:r>
          </a:p>
          <a:p>
            <a:r>
              <a:rPr lang="en-US" sz="1700" dirty="0"/>
              <a:t>Build a Social Media Presence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07EB2D2-BA2B-E807-B3C7-96F83C68A9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7934" y="1248398"/>
            <a:ext cx="3644900" cy="4727465"/>
          </a:xfrm>
        </p:spPr>
        <p:txBody>
          <a:bodyPr lIns="0" tIns="640080" rIns="0" bIns="0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Connect with Storytelling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Connect with Your Audience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Creating Effective Visual Aids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Deliver Social Speeches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Effective Body Language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Focus on the Positive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Inspire Your Audience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Know Your Sense of Humor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Prepare for an Interview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Understanding Vocal Variety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Using Descriptive Language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Using Presentation Software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Researching and Presenting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B5879"/>
                </a:solidFill>
              </a:rPr>
              <a:t>Make Connections Through Networking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C0F7A-7624-61A8-BBA0-FC7FFFF73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634" y="1388305"/>
            <a:ext cx="3619500" cy="304800"/>
          </a:xfrm>
        </p:spPr>
        <p:txBody>
          <a:bodyPr>
            <a:normAutofit/>
          </a:bodyPr>
          <a:lstStyle/>
          <a:p>
            <a:r>
              <a:rPr lang="en-US" sz="2200" dirty="0"/>
              <a:t>Level 3 Electives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20FBE-1199-ACA7-AFFF-EF1D2441A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0400" y="1363921"/>
            <a:ext cx="3644900" cy="304800"/>
          </a:xfrm>
        </p:spPr>
        <p:txBody>
          <a:bodyPr>
            <a:normAutofit/>
          </a:bodyPr>
          <a:lstStyle/>
          <a:p>
            <a:r>
              <a:rPr lang="en-US" sz="2200" dirty="0"/>
              <a:t>Level 5 Electives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04FAD4-20E1-A495-19D3-611902CF87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3550" y="1357825"/>
            <a:ext cx="3644900" cy="304800"/>
          </a:xfrm>
        </p:spPr>
        <p:txBody>
          <a:bodyPr>
            <a:normAutofit/>
          </a:bodyPr>
          <a:lstStyle/>
          <a:p>
            <a:r>
              <a:rPr lang="en-US" sz="2200" dirty="0"/>
              <a:t>Level 4 Electives</a:t>
            </a:r>
          </a:p>
        </p:txBody>
      </p:sp>
    </p:spTree>
    <p:extLst>
      <p:ext uri="{BB962C8B-B14F-4D97-AF65-F5344CB8AC3E}">
        <p14:creationId xmlns:p14="http://schemas.microsoft.com/office/powerpoint/2010/main" val="90752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7924D-DC99-07B0-EEC5-97A7C408A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7E66-D58D-375F-BE4D-0FEA44EB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Updated and Legacy Paths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823EE-D93D-879A-E437-AEFD3463B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Paths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3811CB-7EF5-7725-10C7-AE77C34F08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Easy to see and understand side navigation</a:t>
            </a:r>
          </a:p>
          <a:p>
            <a:r>
              <a:rPr lang="en-US" dirty="0"/>
              <a:t>Complete Projects by clicking on a button</a:t>
            </a:r>
          </a:p>
          <a:p>
            <a:r>
              <a:rPr lang="en-US" dirty="0"/>
              <a:t>Speech Logs to help keep track of progress</a:t>
            </a:r>
          </a:p>
          <a:p>
            <a:r>
              <a:rPr lang="en-US" dirty="0"/>
              <a:t>Are being continuously enhanced</a:t>
            </a:r>
          </a:p>
          <a:p>
            <a:r>
              <a:rPr lang="en-US" dirty="0"/>
              <a:t>Include new role requirements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FAB787-6A9D-2B3A-1898-63A320FA5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Legacy Paths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B2ED4A-CBEB-9274-3279-1B86DB125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3451" y="2185775"/>
            <a:ext cx="5746623" cy="3681626"/>
          </a:xfrm>
        </p:spPr>
        <p:txBody>
          <a:bodyPr/>
          <a:lstStyle/>
          <a:p>
            <a:r>
              <a:rPr lang="en-US" dirty="0"/>
              <a:t>All navigation per project is done in the middle square</a:t>
            </a:r>
          </a:p>
          <a:p>
            <a:r>
              <a:rPr lang="en-US" dirty="0"/>
              <a:t>Must complete “Assess Your Skills – After” to complete project</a:t>
            </a:r>
          </a:p>
          <a:p>
            <a:r>
              <a:rPr lang="en-US" dirty="0"/>
              <a:t>No built in Speech Log</a:t>
            </a:r>
          </a:p>
          <a:p>
            <a:r>
              <a:rPr lang="en-US" dirty="0"/>
              <a:t>Don’t have new enhancements </a:t>
            </a:r>
          </a:p>
          <a:p>
            <a:r>
              <a:rPr lang="en-US" dirty="0"/>
              <a:t>Don’t have new role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937197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3AAB-5D08-D601-96D0-7EAA53A7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Updated and Legacy Paths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60C3F-9B29-B2E4-DF67-D5624477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33"/>
          <a:stretch/>
        </p:blipFill>
        <p:spPr>
          <a:xfrm>
            <a:off x="2584178" y="1564922"/>
            <a:ext cx="1910115" cy="52631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1FDB6-B144-50D4-BC63-0B02A407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67" y="1564922"/>
            <a:ext cx="1905945" cy="47314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1D22B9-2B83-1EA6-9089-2C50E5CE53D5}"/>
              </a:ext>
            </a:extLst>
          </p:cNvPr>
          <p:cNvSpPr txBox="1"/>
          <p:nvPr/>
        </p:nvSpPr>
        <p:spPr>
          <a:xfrm>
            <a:off x="2933139" y="1052831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Updated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1A4A7-8581-AAF4-24E3-20C147B1141A}"/>
              </a:ext>
            </a:extLst>
          </p:cNvPr>
          <p:cNvSpPr txBox="1"/>
          <p:nvPr/>
        </p:nvSpPr>
        <p:spPr>
          <a:xfrm>
            <a:off x="7759177" y="1052831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Legacy</a:t>
            </a:r>
          </a:p>
        </p:txBody>
      </p:sp>
    </p:spTree>
    <p:extLst>
      <p:ext uri="{BB962C8B-B14F-4D97-AF65-F5344CB8AC3E}">
        <p14:creationId xmlns:p14="http://schemas.microsoft.com/office/powerpoint/2010/main" val="82954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04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97102"/>
            <a:ext cx="12192000" cy="1300348"/>
          </a:xfrm>
        </p:spPr>
        <p:txBody>
          <a:bodyPr>
            <a:normAutofit/>
          </a:bodyPr>
          <a:lstStyle/>
          <a:p>
            <a:r>
              <a:rPr lang="en-US" sz="5400" b="1" dirty="0"/>
              <a:t>Pathways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38710-F1A1-3E48-AC35-A7B4FF592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7450"/>
            <a:ext cx="9144000" cy="9144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3000" dirty="0"/>
              <a:t>Eva Tweedy, DTM</a:t>
            </a:r>
          </a:p>
        </p:txBody>
      </p:sp>
    </p:spTree>
    <p:extLst>
      <p:ext uri="{BB962C8B-B14F-4D97-AF65-F5344CB8AC3E}">
        <p14:creationId xmlns:p14="http://schemas.microsoft.com/office/powerpoint/2010/main" val="2758404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B2435E-538F-BDBE-3273-AE819247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&amp; Presentation Enhancements (Late Oct)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3B1827-4365-71FB-BB9A-9C465C923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4" y="1241659"/>
            <a:ext cx="11647367" cy="4636627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600" dirty="0"/>
              <a:t>There is a new </a:t>
            </a:r>
            <a:r>
              <a:rPr lang="en-US" sz="2600" b="1" dirty="0"/>
              <a:t>Meeting Role &amp; Presentation Section </a:t>
            </a:r>
            <a:r>
              <a:rPr lang="en-US" sz="2600" dirty="0"/>
              <a:t>being added to all 6 Paths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dirty="0"/>
              <a:t>This new section will be the first item in each level, before your projects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dirty="0"/>
              <a:t>Roles requirements start at Level 1, Presentation additions start at Level 3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600" dirty="0"/>
              <a:t>The </a:t>
            </a:r>
            <a:r>
              <a:rPr lang="en-US" sz="2600" b="1" dirty="0"/>
              <a:t>12-15 minute presentations </a:t>
            </a:r>
            <a:r>
              <a:rPr lang="en-US" sz="2600" dirty="0"/>
              <a:t>give you the opportunity to practice a different type of speaking by taking an existing presentation/deck and making it your own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b="1" dirty="0">
                <a:hlinkClick r:id="rId2"/>
              </a:rPr>
              <a:t>Successful Club Series</a:t>
            </a:r>
            <a:r>
              <a:rPr lang="en-US" sz="2200" dirty="0"/>
              <a:t> - helps you understand what’s necessary for a club to deliver an excellent experience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b="1" dirty="0">
                <a:hlinkClick r:id="rId3"/>
              </a:rPr>
              <a:t>Better Speaker Series</a:t>
            </a:r>
            <a:r>
              <a:rPr lang="en-US" sz="2200" b="1" dirty="0"/>
              <a:t> </a:t>
            </a:r>
            <a:r>
              <a:rPr lang="en-US" sz="2200" dirty="0"/>
              <a:t>- provides our entire club with information that will help everyone improve their speech writing and delivery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200" b="1" dirty="0">
                <a:hlinkClick r:id="rId4"/>
              </a:rPr>
              <a:t>Leadership Excellence Series</a:t>
            </a:r>
            <a:r>
              <a:rPr lang="en-US" sz="2200" b="1" dirty="0"/>
              <a:t> </a:t>
            </a:r>
            <a:r>
              <a:rPr lang="en-US" sz="2200" dirty="0"/>
              <a:t>- helps foster stronger, more informed leaders in our club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157F36-625E-38C3-36E6-985C1AFF62B1}"/>
              </a:ext>
            </a:extLst>
          </p:cNvPr>
          <p:cNvSpPr txBox="1"/>
          <p:nvPr/>
        </p:nvSpPr>
        <p:spPr>
          <a:xfrm>
            <a:off x="3998495" y="6372581"/>
            <a:ext cx="70416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https://www.toastmasters.org/magazine/magazine-issues/2025/october/pathways-additions-arrive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0956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B2E4A49C-88D8-C698-3479-7058FD80E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2025: Role &amp; Speech Requirement Updates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A495769-C311-E533-1114-5267718DD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2171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C45F8BA-303F-59A8-416D-6181DAE38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235" y="15740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0651D1C-1845-E6ED-0458-62D2DF0AC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51528"/>
              </p:ext>
            </p:extLst>
          </p:nvPr>
        </p:nvGraphicFramePr>
        <p:xfrm>
          <a:off x="361949" y="1070296"/>
          <a:ext cx="11487151" cy="505053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23215">
                  <a:extLst>
                    <a:ext uri="{9D8B030D-6E8A-4147-A177-3AD203B41FA5}">
                      <a16:colId xmlns:a16="http://schemas.microsoft.com/office/drawing/2014/main" val="2167196299"/>
                    </a:ext>
                  </a:extLst>
                </a:gridCol>
                <a:gridCol w="4276929">
                  <a:extLst>
                    <a:ext uri="{9D8B030D-6E8A-4147-A177-3AD203B41FA5}">
                      <a16:colId xmlns:a16="http://schemas.microsoft.com/office/drawing/2014/main" val="4245505348"/>
                    </a:ext>
                  </a:extLst>
                </a:gridCol>
                <a:gridCol w="6387007">
                  <a:extLst>
                    <a:ext uri="{9D8B030D-6E8A-4147-A177-3AD203B41FA5}">
                      <a16:colId xmlns:a16="http://schemas.microsoft.com/office/drawing/2014/main" val="1595487813"/>
                    </a:ext>
                  </a:extLst>
                </a:gridCol>
              </a:tblGrid>
              <a:tr h="21752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Level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4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Meeting Roles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4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Presentation Requirements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24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905068"/>
                  </a:ext>
                </a:extLst>
              </a:tr>
              <a:tr h="42417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 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Table Topics Speaker*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Evaluator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Timer 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Ah-Counter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78396"/>
                  </a:ext>
                </a:extLst>
              </a:tr>
              <a:tr h="54382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 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Grammarian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Topicsmaster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Evaluator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Toastmaster, Timer 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Ah-Counter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None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674910"/>
                  </a:ext>
                </a:extLst>
              </a:tr>
              <a:tr h="4308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 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Toastmaster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Evaluator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Topicsmaster, Table Topics Speaker, 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Introductory Mentor**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Successful Club Series Presentation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10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Creating the Best Club Climate, Meeting Roles and Responsibilities, Keeping the Commitment, Going Beyond Our Club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100" dirty="0"/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537812"/>
                  </a:ext>
                </a:extLst>
              </a:tr>
              <a:tr h="116216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 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Toastmaster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General Evaluator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Evaluator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Table Topics Speaker, Topicsmaster, a Specialized Role***, 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 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repeat any above role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Successful Club Series Presentation</a:t>
                      </a:r>
                      <a:r>
                        <a:rPr lang="en-US" sz="1100" dirty="0"/>
                        <a:t> (Choose 1):</a:t>
                      </a:r>
                    </a:p>
                    <a:p>
                      <a:pPr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Finding New Members, Closing the Sale, How to Be a Distinguished Club, Toastmasters Educational Program</a:t>
                      </a:r>
                    </a:p>
                    <a:p>
                      <a:pPr>
                        <a:buNone/>
                      </a:pPr>
                      <a:endParaRPr lang="en-US" sz="7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Better Speaker Series Presentation </a:t>
                      </a:r>
                      <a:r>
                        <a:rPr lang="en-US" sz="110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Beginning Your Speech, Concluding Your Speech, Controlling Your Fear, Impromptu Speaking, Selecting Your Topic, Know Your Audience, Organizing Your Speech, Creating an Introduction, Preparation and Practice, Using Body Language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100" dirty="0"/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222249"/>
                  </a:ext>
                </a:extLst>
              </a:tr>
              <a:tr h="10279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Level 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General Evaluator (x2)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Toastmaster (x2)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Evaluator (x2)</a:t>
                      </a:r>
                    </a:p>
                    <a:p>
                      <a:pPr marL="171450" indent="-171450" algn="l" fontAlgn="b">
                        <a:buClr>
                          <a:srgbClr val="770F2A"/>
                        </a:buClr>
                        <a:buFont typeface="Wingdings" pitchFamily="2" charset="2"/>
                        <a:buChar char="Ø"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Table Topics Speaker, Topicsmaster, Ah-Counter, Timer, Grammarian, Club Mentor, a Specialized Role***, 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repeat any above role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Successful Club Series Presentation</a:t>
                      </a: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10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Moments of Truth, Evaluate to Motivate, Mentoring</a:t>
                      </a:r>
                    </a:p>
                    <a:p>
                      <a:pPr>
                        <a:buNone/>
                      </a:pPr>
                      <a:endParaRPr lang="en-US" sz="7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Leadership Excellence Series Presentation </a:t>
                      </a:r>
                      <a:r>
                        <a:rPr lang="en-US" sz="110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Service and Leadership, The Leader as a Coach, Developing a Mission, Motivating People, Building a Team, Delegate to Empower, Resolving Conflict, Visionary Leader, Values and Leadership, Goal Setting and Planning, Giving Effective Feedback</a:t>
                      </a:r>
                      <a:r>
                        <a:rPr lang="en-US" sz="1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100" dirty="0"/>
                    </a:p>
                  </a:txBody>
                  <a:tcPr marL="45720" marR="45720" marT="64008" marB="64008" anchor="ctr">
                    <a:lnL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3222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3705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F9AAB5E-40C0-431E-1FA5-4DAC74CFDF67}"/>
              </a:ext>
            </a:extLst>
          </p:cNvPr>
          <p:cNvSpPr txBox="1"/>
          <p:nvPr/>
        </p:nvSpPr>
        <p:spPr>
          <a:xfrm>
            <a:off x="3382695" y="6378321"/>
            <a:ext cx="65283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https://content.toastmasters.org/image/upload/club-officer-guide-to-2025-pathways-enhancements.pdf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2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6B039-7558-A35A-C509-DE4AC3294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906E-FD46-8689-4ECC-B814B9D30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2025: Role &amp; Speech Requirement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80A75-E9C3-DAA6-640F-5C88B2DF4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310" y="952288"/>
            <a:ext cx="5641848" cy="823912"/>
          </a:xfrm>
        </p:spPr>
        <p:txBody>
          <a:bodyPr/>
          <a:lstStyle/>
          <a:p>
            <a:r>
              <a:rPr lang="en-US" dirty="0">
                <a:solidFill>
                  <a:srgbClr val="772432"/>
                </a:solidFill>
              </a:rPr>
              <a:t>Level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BCF41B-9B11-DA11-EBF0-D30D4F85A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1310" y="1776200"/>
            <a:ext cx="3466292" cy="3681626"/>
          </a:xfrm>
        </p:spPr>
        <p:txBody>
          <a:bodyPr>
            <a:normAutofit/>
          </a:bodyPr>
          <a:lstStyle/>
          <a:p>
            <a:r>
              <a:rPr lang="en-US" sz="2400" b="1" dirty="0"/>
              <a:t>Meeting Roles: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Table Topics Speaker*</a:t>
            </a:r>
          </a:p>
          <a:p>
            <a:pPr lvl="1"/>
            <a:r>
              <a:rPr lang="en-US" sz="2000" dirty="0"/>
              <a:t>Evaluator</a:t>
            </a:r>
          </a:p>
          <a:p>
            <a:pPr lvl="1"/>
            <a:r>
              <a:rPr lang="en-US" sz="2000" dirty="0"/>
              <a:t>Timer </a:t>
            </a:r>
            <a:r>
              <a:rPr lang="en-US" sz="2000" b="1" dirty="0"/>
              <a:t>or</a:t>
            </a:r>
            <a:r>
              <a:rPr lang="en-US" sz="2000" dirty="0"/>
              <a:t> Ah-Counter</a:t>
            </a:r>
          </a:p>
          <a:p>
            <a:r>
              <a:rPr lang="en-US" sz="2400" b="1" dirty="0"/>
              <a:t>Education Series Presentations:</a:t>
            </a:r>
          </a:p>
          <a:p>
            <a:pPr lvl="1"/>
            <a:r>
              <a:rPr lang="en-US" sz="2000" dirty="0"/>
              <a:t>None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8B1CC5-22B5-35EB-1E59-D1536270EA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08433" y="1126975"/>
            <a:ext cx="1995880" cy="649225"/>
          </a:xfrm>
        </p:spPr>
        <p:txBody>
          <a:bodyPr/>
          <a:lstStyle/>
          <a:p>
            <a:r>
              <a:rPr lang="en-US" dirty="0">
                <a:solidFill>
                  <a:srgbClr val="772432"/>
                </a:solidFill>
              </a:rPr>
              <a:t>Level 2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DF95510-6BF8-E1E8-1FCB-F5AEFA0EC2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08433" y="1767011"/>
            <a:ext cx="3256513" cy="3681626"/>
          </a:xfrm>
        </p:spPr>
        <p:txBody>
          <a:bodyPr>
            <a:normAutofit/>
          </a:bodyPr>
          <a:lstStyle/>
          <a:p>
            <a:r>
              <a:rPr lang="en-US" sz="2400" b="1" dirty="0"/>
              <a:t>Meeting Roles: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Grammarian</a:t>
            </a:r>
          </a:p>
          <a:p>
            <a:pPr lvl="1"/>
            <a:r>
              <a:rPr lang="en-US" sz="2000" dirty="0"/>
              <a:t>Topicsmaster</a:t>
            </a:r>
          </a:p>
          <a:p>
            <a:pPr lvl="1"/>
            <a:r>
              <a:rPr lang="en-US" sz="2000" dirty="0"/>
              <a:t>Evaluator</a:t>
            </a:r>
          </a:p>
          <a:p>
            <a:pPr lvl="1"/>
            <a:r>
              <a:rPr lang="en-US" sz="2000" dirty="0"/>
              <a:t>Toastmaster</a:t>
            </a:r>
          </a:p>
          <a:p>
            <a:pPr lvl="1"/>
            <a:r>
              <a:rPr lang="en-US" sz="2000" dirty="0"/>
              <a:t>Timer </a:t>
            </a:r>
            <a:r>
              <a:rPr lang="en-US" sz="2000" b="1" dirty="0"/>
              <a:t>or</a:t>
            </a:r>
            <a:r>
              <a:rPr lang="en-US" sz="2000" dirty="0"/>
              <a:t> Ah-Counter</a:t>
            </a:r>
          </a:p>
          <a:p>
            <a:r>
              <a:rPr lang="en-US" sz="2400" b="1" dirty="0"/>
              <a:t>Education Series Presentations: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None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3EECEA-2531-A1BC-7FB3-4A46BA986AFD}"/>
              </a:ext>
            </a:extLst>
          </p:cNvPr>
          <p:cNvSpPr txBox="1"/>
          <p:nvPr/>
        </p:nvSpPr>
        <p:spPr>
          <a:xfrm>
            <a:off x="187455" y="5731025"/>
            <a:ext cx="11737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*Table Topics Speaker must be completed before delivering an Ice Breaker speech</a:t>
            </a:r>
          </a:p>
          <a:p>
            <a:r>
              <a:rPr lang="en-US" sz="1200" dirty="0"/>
              <a:t>**An introductory mentor is a member who unofficially supports new members by answering questions and guiding them based on their own experiences.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B6A75CE9-249A-996A-A85D-355546032F80}"/>
              </a:ext>
            </a:extLst>
          </p:cNvPr>
          <p:cNvSpPr txBox="1">
            <a:spLocks/>
          </p:cNvSpPr>
          <p:nvPr/>
        </p:nvSpPr>
        <p:spPr>
          <a:xfrm>
            <a:off x="7246628" y="1757822"/>
            <a:ext cx="4858747" cy="3681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Meeting Roles:</a:t>
            </a:r>
            <a:r>
              <a:rPr lang="en-US" sz="24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Toastmaster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Evaluator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Topicsmaster, Table Topics Speaker </a:t>
            </a:r>
            <a:r>
              <a:rPr lang="en-US" sz="2000" b="1" dirty="0"/>
              <a:t>or</a:t>
            </a:r>
            <a:r>
              <a:rPr lang="en-US" sz="2000" dirty="0"/>
              <a:t> Introductory Mentor**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dirty="0"/>
              <a:t>Successful Club Series Presentation</a:t>
            </a:r>
            <a:r>
              <a:rPr lang="en-US" sz="2400" dirty="0"/>
              <a:t> (Choose 1):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Creating the Best Club Climate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Meeting Roles and Responsibilities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Keeping the Commitment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Going Beyond Our Club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095901D-E5D3-040E-18DB-B62D9A5D6A76}"/>
              </a:ext>
            </a:extLst>
          </p:cNvPr>
          <p:cNvSpPr txBox="1">
            <a:spLocks/>
          </p:cNvSpPr>
          <p:nvPr/>
        </p:nvSpPr>
        <p:spPr>
          <a:xfrm>
            <a:off x="7274725" y="1126975"/>
            <a:ext cx="1995880" cy="649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72432"/>
                </a:solidFill>
              </a:rPr>
              <a:t>Level 3</a:t>
            </a:r>
          </a:p>
        </p:txBody>
      </p:sp>
    </p:spTree>
    <p:extLst>
      <p:ext uri="{BB962C8B-B14F-4D97-AF65-F5344CB8AC3E}">
        <p14:creationId xmlns:p14="http://schemas.microsoft.com/office/powerpoint/2010/main" val="1368341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9E958-5A88-F015-A820-C78E1B2F0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5D3417-09B8-AB0D-0A9A-D5D32EDA5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433" y="1695163"/>
            <a:ext cx="5761281" cy="38734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dirty="0"/>
              <a:t>Better Speaker Series Presentation </a:t>
            </a:r>
            <a:r>
              <a:rPr lang="en-US" sz="2400" dirty="0"/>
              <a:t>(Choose 1):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Beginning Your Speech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Concluding Your Speech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Controlling Your Fear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Impromptu Speaking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Selecting Your Topic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Know Your Audience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Organizing Your Speech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Creating an Introduction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Preparation and Practice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Using Body Language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D45D2-0246-37C9-347A-426CD35A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October 2025: Role &amp; Speech Requirement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AE8B8-0D90-9DA9-3E51-1BE3132C2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935" y="952288"/>
            <a:ext cx="5641848" cy="823912"/>
          </a:xfrm>
        </p:spPr>
        <p:txBody>
          <a:bodyPr/>
          <a:lstStyle/>
          <a:p>
            <a:r>
              <a:rPr lang="en-US" dirty="0">
                <a:solidFill>
                  <a:srgbClr val="772432"/>
                </a:solidFill>
              </a:rPr>
              <a:t>Level 4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D1A577-74B3-0D0C-BCB6-21A67030A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77934" y="1737700"/>
            <a:ext cx="6016749" cy="41295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Meeting Roles:</a:t>
            </a:r>
            <a:r>
              <a:rPr lang="en-US" sz="24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Toastmaster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General Evaluator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Evaluator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Table Topics Speaker, Topicsmaster, a Specialized Role***, </a:t>
            </a:r>
            <a:r>
              <a:rPr lang="en-US" sz="2000" b="1" dirty="0"/>
              <a:t>or</a:t>
            </a:r>
            <a:r>
              <a:rPr lang="en-US" sz="2000" dirty="0"/>
              <a:t> repeat any above role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Successful Club Series Presentation</a:t>
            </a:r>
            <a:r>
              <a:rPr lang="en-US" sz="2400" dirty="0"/>
              <a:t> (Choose 1):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Finding New Members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Closing the Sale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How to Be a Distinguished Club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Toastmasters Educational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2EDAD-C6CA-3C60-0E77-3E82ADA01465}"/>
              </a:ext>
            </a:extLst>
          </p:cNvPr>
          <p:cNvSpPr txBox="1"/>
          <p:nvPr/>
        </p:nvSpPr>
        <p:spPr>
          <a:xfrm>
            <a:off x="123825" y="5867212"/>
            <a:ext cx="12068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*** Completing a specialized role allows you to fill a role that is specific to your club or a unique situation.</a:t>
            </a:r>
          </a:p>
        </p:txBody>
      </p:sp>
    </p:spTree>
    <p:extLst>
      <p:ext uri="{BB962C8B-B14F-4D97-AF65-F5344CB8AC3E}">
        <p14:creationId xmlns:p14="http://schemas.microsoft.com/office/powerpoint/2010/main" val="4085519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5934-9541-392A-6F62-19C900DBA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12F1-C29F-9725-E1C4-FF8FEEB33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October 2025: Role &amp; Speech Requirement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E2DDE-38C0-D175-39D6-88D0215C2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935" y="952288"/>
            <a:ext cx="5641848" cy="823912"/>
          </a:xfrm>
        </p:spPr>
        <p:txBody>
          <a:bodyPr/>
          <a:lstStyle/>
          <a:p>
            <a:r>
              <a:rPr lang="en-US" dirty="0">
                <a:solidFill>
                  <a:srgbClr val="772432"/>
                </a:solidFill>
              </a:rPr>
              <a:t>Level 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C25998-1612-3FF0-188D-2358B531A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936" y="1776200"/>
            <a:ext cx="6161366" cy="4262650"/>
          </a:xfrm>
        </p:spPr>
        <p:txBody>
          <a:bodyPr>
            <a:normAutofit/>
          </a:bodyPr>
          <a:lstStyle/>
          <a:p>
            <a:r>
              <a:rPr lang="en-US" sz="2400" b="1" dirty="0"/>
              <a:t>Meeting Roles: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General Evaluator (x2)</a:t>
            </a:r>
          </a:p>
          <a:p>
            <a:pPr lvl="1"/>
            <a:r>
              <a:rPr lang="en-US" sz="2000" dirty="0"/>
              <a:t>Toastmaster (x2)</a:t>
            </a:r>
          </a:p>
          <a:p>
            <a:pPr lvl="1"/>
            <a:r>
              <a:rPr lang="en-US" sz="2000" dirty="0"/>
              <a:t>Evaluator (x2)</a:t>
            </a:r>
          </a:p>
          <a:p>
            <a:pPr lvl="1"/>
            <a:r>
              <a:rPr lang="en-US" sz="2000" dirty="0"/>
              <a:t>Table Topics Speaker, Topicsmaster, Ah-Counter, Timer, Grammarian, Club Mentor, a Specialized Role***, </a:t>
            </a:r>
            <a:r>
              <a:rPr lang="en-US" sz="2000" b="1" dirty="0"/>
              <a:t>or</a:t>
            </a:r>
            <a:r>
              <a:rPr lang="en-US" sz="2000" dirty="0"/>
              <a:t> repeat any above role</a:t>
            </a:r>
          </a:p>
          <a:p>
            <a:r>
              <a:rPr lang="en-US" sz="2400" b="1" dirty="0"/>
              <a:t>Successful Club Series Presentation</a:t>
            </a:r>
            <a:r>
              <a:rPr lang="en-US" sz="2400" dirty="0"/>
              <a:t> (Choose 1):</a:t>
            </a:r>
          </a:p>
          <a:p>
            <a:pPr lvl="1"/>
            <a:r>
              <a:rPr lang="en-US" sz="2000" dirty="0"/>
              <a:t>Moments of Truth</a:t>
            </a:r>
          </a:p>
          <a:p>
            <a:pPr lvl="1"/>
            <a:r>
              <a:rPr lang="en-US" sz="2000" dirty="0"/>
              <a:t>Evaluate to Motivate</a:t>
            </a:r>
          </a:p>
          <a:p>
            <a:pPr lvl="1"/>
            <a:r>
              <a:rPr lang="en-US" sz="2000" dirty="0"/>
              <a:t>Mentoring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92A8CCFE-43EE-E933-C403-43A9F4CD5222}"/>
              </a:ext>
            </a:extLst>
          </p:cNvPr>
          <p:cNvSpPr txBox="1">
            <a:spLocks/>
          </p:cNvSpPr>
          <p:nvPr/>
        </p:nvSpPr>
        <p:spPr>
          <a:xfrm>
            <a:off x="6272219" y="1776200"/>
            <a:ext cx="5919782" cy="42626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Leadership Excellence Series Presentation:</a:t>
            </a:r>
            <a:r>
              <a:rPr lang="en-US" sz="2400" dirty="0"/>
              <a:t> (Choose 1):</a:t>
            </a:r>
          </a:p>
          <a:p>
            <a:pPr lvl="1"/>
            <a:r>
              <a:rPr lang="en-US" sz="2000" dirty="0"/>
              <a:t>Service and Leadership</a:t>
            </a:r>
          </a:p>
          <a:p>
            <a:pPr lvl="1"/>
            <a:r>
              <a:rPr lang="en-US" sz="2000" dirty="0"/>
              <a:t>The Leader as a Coach</a:t>
            </a:r>
          </a:p>
          <a:p>
            <a:pPr lvl="1"/>
            <a:r>
              <a:rPr lang="en-US" sz="2000" dirty="0"/>
              <a:t>Developing a Mission</a:t>
            </a:r>
          </a:p>
          <a:p>
            <a:pPr lvl="1"/>
            <a:r>
              <a:rPr lang="en-US" sz="2000" dirty="0"/>
              <a:t>Motivating People</a:t>
            </a:r>
          </a:p>
          <a:p>
            <a:pPr lvl="1"/>
            <a:r>
              <a:rPr lang="en-US" sz="2000" dirty="0"/>
              <a:t>Building a Team</a:t>
            </a:r>
          </a:p>
          <a:p>
            <a:pPr lvl="1"/>
            <a:r>
              <a:rPr lang="en-US" sz="2000" dirty="0"/>
              <a:t>Delegate to Empower</a:t>
            </a:r>
          </a:p>
          <a:p>
            <a:pPr lvl="1"/>
            <a:r>
              <a:rPr lang="en-US" sz="2000" dirty="0"/>
              <a:t>Resolving Conflict</a:t>
            </a:r>
          </a:p>
          <a:p>
            <a:pPr lvl="1"/>
            <a:r>
              <a:rPr lang="en-US" sz="2000" dirty="0"/>
              <a:t>Visionary Leader</a:t>
            </a:r>
          </a:p>
          <a:p>
            <a:pPr lvl="1"/>
            <a:r>
              <a:rPr lang="en-US" sz="2000" dirty="0"/>
              <a:t>Values and Leadership</a:t>
            </a:r>
          </a:p>
          <a:p>
            <a:pPr lvl="1"/>
            <a:r>
              <a:rPr lang="en-US" sz="2000" dirty="0"/>
              <a:t>Goal Setting and Planning</a:t>
            </a:r>
          </a:p>
          <a:p>
            <a:pPr lvl="1"/>
            <a:r>
              <a:rPr lang="en-US" sz="2000" dirty="0"/>
              <a:t>Giving Effective Feedback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34E3F1-9BEC-07C8-A517-DC9C804A9EC4}"/>
              </a:ext>
            </a:extLst>
          </p:cNvPr>
          <p:cNvSpPr txBox="1"/>
          <p:nvPr/>
        </p:nvSpPr>
        <p:spPr>
          <a:xfrm>
            <a:off x="123825" y="5867212"/>
            <a:ext cx="12068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*** Completing a specialized role allows you to fill a role that is specific to your club or a unique situation.</a:t>
            </a:r>
          </a:p>
        </p:txBody>
      </p:sp>
    </p:spTree>
    <p:extLst>
      <p:ext uri="{BB962C8B-B14F-4D97-AF65-F5344CB8AC3E}">
        <p14:creationId xmlns:p14="http://schemas.microsoft.com/office/powerpoint/2010/main" val="3550759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20DAD4D-672E-8476-6CED-7CE389482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2DC5C-D2B3-8BC2-4A12-539BAC886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October 2025 Presentation Additions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095669-6A44-42C5-4023-6AD583E45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3" y="1233377"/>
            <a:ext cx="5399853" cy="464490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>
                <a:solidFill>
                  <a:srgbClr val="772432"/>
                </a:solidFill>
              </a:rPr>
              <a:t>Level 3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/>
              <a:t>Successful Club Series </a:t>
            </a:r>
            <a:r>
              <a:rPr lang="en-US" sz="2400" dirty="0"/>
              <a:t>(Choose 1):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/>
              <a:t>Creating the Best Club Climate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Meeting Roles and Responsibilities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Keeping the Commitment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Going Beyond Our Club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772432"/>
                </a:solidFill>
              </a:rPr>
              <a:t>Level 4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Successful Club Series </a:t>
            </a:r>
            <a:r>
              <a:rPr lang="en-US" sz="2400" dirty="0"/>
              <a:t>(Choose 1):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/>
              <a:t>Finding New Members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Closing the Sale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How to Be a Distinguished Club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Toastmasters Educational Program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466AC0-44A0-27E9-493A-44813E3E5F33}"/>
              </a:ext>
            </a:extLst>
          </p:cNvPr>
          <p:cNvSpPr txBox="1"/>
          <p:nvPr/>
        </p:nvSpPr>
        <p:spPr>
          <a:xfrm>
            <a:off x="5909930" y="1233377"/>
            <a:ext cx="628207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72432"/>
                </a:solidFill>
              </a:rPr>
              <a:t>Level 5</a:t>
            </a:r>
          </a:p>
          <a:p>
            <a:r>
              <a:rPr lang="en-US" sz="2400" b="1" dirty="0"/>
              <a:t>Successful Club Series </a:t>
            </a:r>
            <a:r>
              <a:rPr lang="en-US" sz="2400" dirty="0"/>
              <a:t>(Choose 1):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Moments of Truth</a:t>
            </a:r>
          </a:p>
          <a:p>
            <a:r>
              <a:rPr lang="en-US" sz="2000" dirty="0"/>
              <a:t>Evaluate to Motivate</a:t>
            </a:r>
          </a:p>
          <a:p>
            <a:r>
              <a:rPr lang="en-US" sz="2000" dirty="0"/>
              <a:t>Mentoring</a:t>
            </a:r>
          </a:p>
          <a:p>
            <a:endParaRPr lang="en-US" sz="2400" b="1" dirty="0"/>
          </a:p>
          <a:p>
            <a:r>
              <a:rPr lang="en-US" sz="2400" b="1" dirty="0"/>
              <a:t>Leadership Excellence </a:t>
            </a:r>
            <a:r>
              <a:rPr lang="en-US" sz="2400" dirty="0"/>
              <a:t>(Choose 1):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BA5FF8-4E0C-5C9B-16E8-666D19298C18}"/>
              </a:ext>
            </a:extLst>
          </p:cNvPr>
          <p:cNvSpPr txBox="1"/>
          <p:nvPr/>
        </p:nvSpPr>
        <p:spPr>
          <a:xfrm>
            <a:off x="5909930" y="3790552"/>
            <a:ext cx="6282070" cy="1887236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r>
              <a:rPr lang="en-US" sz="2000" dirty="0"/>
              <a:t>Service and Leadership</a:t>
            </a:r>
          </a:p>
          <a:p>
            <a:r>
              <a:rPr lang="en-US" sz="2000" dirty="0"/>
              <a:t>The Leader as a Coach</a:t>
            </a:r>
          </a:p>
          <a:p>
            <a:r>
              <a:rPr lang="en-US" sz="2000" dirty="0"/>
              <a:t>Developing a Mission</a:t>
            </a:r>
          </a:p>
          <a:p>
            <a:r>
              <a:rPr lang="en-US" sz="2000" dirty="0"/>
              <a:t>Motivating People</a:t>
            </a:r>
          </a:p>
          <a:p>
            <a:r>
              <a:rPr lang="en-US" sz="2000" dirty="0"/>
              <a:t>Building a Team</a:t>
            </a:r>
          </a:p>
          <a:p>
            <a:r>
              <a:rPr lang="en-US" sz="2000" dirty="0"/>
              <a:t>Delegate to Empower</a:t>
            </a:r>
          </a:p>
          <a:p>
            <a:r>
              <a:rPr lang="en-US" sz="2000" dirty="0"/>
              <a:t>Resolving Conflict</a:t>
            </a:r>
          </a:p>
          <a:p>
            <a:r>
              <a:rPr lang="en-US" sz="2000" dirty="0"/>
              <a:t>Visionary Leader</a:t>
            </a:r>
          </a:p>
          <a:p>
            <a:r>
              <a:rPr lang="en-US" sz="2000" dirty="0"/>
              <a:t>Values and Leadership</a:t>
            </a:r>
          </a:p>
          <a:p>
            <a:r>
              <a:rPr lang="en-US" sz="2000" dirty="0"/>
              <a:t>Goal Setting and Planning </a:t>
            </a:r>
          </a:p>
          <a:p>
            <a:r>
              <a:rPr lang="en-US" sz="2000" dirty="0"/>
              <a:t>Giving Effective Feedback</a:t>
            </a:r>
          </a:p>
        </p:txBody>
      </p:sp>
    </p:spTree>
    <p:extLst>
      <p:ext uri="{BB962C8B-B14F-4D97-AF65-F5344CB8AC3E}">
        <p14:creationId xmlns:p14="http://schemas.microsoft.com/office/powerpoint/2010/main" val="2791487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2BF27A-5DFB-B3AB-53A3-577826C1E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Pathways Levels – Combined Reference Guide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3D613D-D9B8-A96B-AC4A-C917A56C5D2C}"/>
              </a:ext>
            </a:extLst>
          </p:cNvPr>
          <p:cNvGraphicFramePr>
            <a:graphicFrameLocks noGrp="1"/>
          </p:cNvGraphicFramePr>
          <p:nvPr/>
        </p:nvGraphicFramePr>
        <p:xfrm>
          <a:off x="148856" y="1291605"/>
          <a:ext cx="11887200" cy="5378057"/>
        </p:xfrm>
        <a:graphic>
          <a:graphicData uri="http://schemas.openxmlformats.org/drawingml/2006/table">
            <a:tbl>
              <a:tblPr firstRow="1" firstCol="1">
                <a:tableStyleId>{EB9631B5-78F2-41C9-869B-9F39066F8104}</a:tableStyleId>
              </a:tblPr>
              <a:tblGrid>
                <a:gridCol w="1105334">
                  <a:extLst>
                    <a:ext uri="{9D8B030D-6E8A-4147-A177-3AD203B41FA5}">
                      <a16:colId xmlns:a16="http://schemas.microsoft.com/office/drawing/2014/main" val="3493371754"/>
                    </a:ext>
                  </a:extLst>
                </a:gridCol>
                <a:gridCol w="3179490">
                  <a:extLst>
                    <a:ext uri="{9D8B030D-6E8A-4147-A177-3AD203B41FA5}">
                      <a16:colId xmlns:a16="http://schemas.microsoft.com/office/drawing/2014/main" val="404727112"/>
                    </a:ext>
                  </a:extLst>
                </a:gridCol>
                <a:gridCol w="3646103">
                  <a:extLst>
                    <a:ext uri="{9D8B030D-6E8A-4147-A177-3AD203B41FA5}">
                      <a16:colId xmlns:a16="http://schemas.microsoft.com/office/drawing/2014/main" val="247643344"/>
                    </a:ext>
                  </a:extLst>
                </a:gridCol>
                <a:gridCol w="3956273">
                  <a:extLst>
                    <a:ext uri="{9D8B030D-6E8A-4147-A177-3AD203B41FA5}">
                      <a16:colId xmlns:a16="http://schemas.microsoft.com/office/drawing/2014/main" val="2552072714"/>
                    </a:ext>
                  </a:extLst>
                </a:gridCol>
              </a:tblGrid>
              <a:tr h="3384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/>
                    </a:p>
                  </a:txBody>
                  <a:tcPr marL="29339" marR="29339" marT="14669" marB="14669" anchor="ctr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Required Speeches &amp; Projects</a:t>
                      </a:r>
                      <a:endParaRPr lang="en-US" sz="1400" dirty="0"/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Meeting Roles</a:t>
                      </a:r>
                      <a:endParaRPr lang="en-US" sz="1400" dirty="0"/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/>
                        <a:t>Presentation Requirements</a:t>
                      </a:r>
                      <a:endParaRPr lang="en-US" sz="1400" dirty="0"/>
                    </a:p>
                  </a:txBody>
                  <a:tcPr marL="29339" marR="29339" marT="14669" marB="14669" anchor="ctr"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460662"/>
                  </a:ext>
                </a:extLst>
              </a:tr>
              <a:tr h="6336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Level 1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/>
                        <a:t>Mastering Fundamentals</a:t>
                      </a:r>
                    </a:p>
                  </a:txBody>
                  <a:tcPr marL="29339" marR="29339" marT="14669" marB="14669" anchor="ctr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• Ice Breaker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Writing a Speech with Purpose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Introduction to Vocal Variety and Body Language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Evaluation and Feedback</a:t>
                      </a:r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• Table Topics Speaker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Evaluator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Timer </a:t>
                      </a:r>
                      <a:r>
                        <a:rPr lang="en-US" sz="1050" b="1" dirty="0"/>
                        <a:t>OR</a:t>
                      </a:r>
                      <a:r>
                        <a:rPr lang="en-US" sz="1050" dirty="0"/>
                        <a:t> Ah-Counter</a:t>
                      </a:r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None</a:t>
                      </a:r>
                    </a:p>
                  </a:txBody>
                  <a:tcPr marL="29339" marR="29339" marT="14669" marB="14669" anchor="ctr"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022274"/>
                  </a:ext>
                </a:extLst>
              </a:tr>
              <a:tr h="6336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Level 2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/>
                        <a:t>Learning Your Style</a:t>
                      </a:r>
                    </a:p>
                  </a:txBody>
                  <a:tcPr marL="29339" marR="29339" marT="14669" marB="14669" anchor="ctr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• Introduction to Toastmasters Mentoring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Plus two required projects (varies by path)</a:t>
                      </a:r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• Grammarian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</a:t>
                      </a:r>
                      <a:r>
                        <a:rPr lang="en-US" sz="1050" dirty="0" err="1"/>
                        <a:t>Topicsmaster</a:t>
                      </a:r>
                      <a:r>
                        <a:rPr lang="en-US" sz="1050" dirty="0"/>
                        <a:t>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Evaluator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Toastmaster, Timer </a:t>
                      </a:r>
                      <a:r>
                        <a:rPr lang="en-US" sz="1050" b="1" dirty="0"/>
                        <a:t>OR</a:t>
                      </a:r>
                      <a:r>
                        <a:rPr lang="en-US" sz="1050" dirty="0"/>
                        <a:t> Ah-Counter</a:t>
                      </a:r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/>
                        <a:t>None</a:t>
                      </a:r>
                    </a:p>
                  </a:txBody>
                  <a:tcPr marL="29339" marR="29339" marT="14669" marB="14669" anchor="ctr"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874812"/>
                  </a:ext>
                </a:extLst>
              </a:tr>
              <a:tr h="6336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Level 3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/>
                        <a:t>Increasing Knowledge</a:t>
                      </a:r>
                    </a:p>
                  </a:txBody>
                  <a:tcPr marL="29339" marR="29339" marT="14669" marB="14669" anchor="ctr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• One required project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Minimum of two elective projects </a:t>
                      </a:r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• Toastmaster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Evaluator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</a:t>
                      </a:r>
                      <a:r>
                        <a:rPr lang="en-US" sz="1050" dirty="0" err="1"/>
                        <a:t>Topicsmaster</a:t>
                      </a:r>
                      <a:r>
                        <a:rPr lang="en-US" sz="1050" dirty="0"/>
                        <a:t>, Table Topics Speaker, </a:t>
                      </a:r>
                      <a:r>
                        <a:rPr lang="en-US" sz="1050" b="1" dirty="0"/>
                        <a:t>OR</a:t>
                      </a:r>
                      <a:r>
                        <a:rPr lang="en-US" sz="1050" dirty="0"/>
                        <a:t> Introductory Mentor</a:t>
                      </a:r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Successful Club Series Presentation</a:t>
                      </a:r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5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Creating the Best Club Climate, Meeting Roles and Responsibilities, Keeping the Commitment, Going Beyond Our Club</a:t>
                      </a:r>
                      <a:endParaRPr lang="en-US" sz="1050" dirty="0"/>
                    </a:p>
                  </a:txBody>
                  <a:tcPr marL="29339" marR="29339" marT="14669" marB="14669" anchor="ctr"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787243"/>
                  </a:ext>
                </a:extLst>
              </a:tr>
              <a:tr h="15518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Level 4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/>
                        <a:t>Building Skills</a:t>
                      </a:r>
                    </a:p>
                  </a:txBody>
                  <a:tcPr marL="29339" marR="29339" marT="14669" marB="14669" anchor="ctr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• One required project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Minimum of one elective project</a:t>
                      </a:r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• Toastmaster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General Evaluator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Evaluator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Table Topics Speaker, </a:t>
                      </a:r>
                      <a:r>
                        <a:rPr lang="en-US" sz="1050" dirty="0" err="1"/>
                        <a:t>Topicsmaster</a:t>
                      </a:r>
                      <a:r>
                        <a:rPr lang="en-US" sz="1050" dirty="0"/>
                        <a:t>, a Specialized Role, </a:t>
                      </a:r>
                      <a:r>
                        <a:rPr lang="en-US" sz="1050" b="1" dirty="0"/>
                        <a:t>OR</a:t>
                      </a:r>
                      <a:r>
                        <a:rPr lang="en-US" sz="1050" dirty="0"/>
                        <a:t> repeat any above role</a:t>
                      </a:r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Successful Club Series Presentation</a:t>
                      </a:r>
                      <a:r>
                        <a:rPr lang="en-US" sz="1050" dirty="0"/>
                        <a:t> (Choose 1):</a:t>
                      </a:r>
                    </a:p>
                    <a:p>
                      <a:pPr>
                        <a:buNone/>
                      </a:pPr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Finding New Members, Closing the Sale, How to Be a Distinguished Club, Toastmasters Educational Program</a:t>
                      </a:r>
                      <a:br>
                        <a:rPr lang="en-US" sz="1050" dirty="0"/>
                      </a:br>
                      <a:br>
                        <a:rPr lang="en-US" sz="1050" dirty="0"/>
                      </a:br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Better Speaker Series Presentation </a:t>
                      </a:r>
                      <a:r>
                        <a:rPr lang="en-US" sz="105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Beginning Your Speech, Concluding Your Speech, Controlling Your Fear, Impromptu Speaking, Selecting Your Topic, Know Your Audience, Organizing Your Speech, Creating an Introduction, Preparation and Practice, Using Body Language</a:t>
                      </a:r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050" dirty="0"/>
                    </a:p>
                  </a:txBody>
                  <a:tcPr marL="29339" marR="29339" marT="14669" marB="14669" anchor="ctr"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933441"/>
                  </a:ext>
                </a:extLst>
              </a:tr>
              <a:tr h="14794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Level 5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/>
                        <a:t>Demonstrating Expertise</a:t>
                      </a:r>
                    </a:p>
                  </a:txBody>
                  <a:tcPr marL="29339" marR="29339" marT="14669" marB="14669" anchor="ctr">
                    <a:lnL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• One required project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Minimum of one elective project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Reflect on Your Path</a:t>
                      </a:r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50" dirty="0"/>
                        <a:t>• General Evaluator (x2)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Toastmaster (x2)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Evaluator (x2) 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• Table Topics Speaker, </a:t>
                      </a:r>
                      <a:r>
                        <a:rPr lang="en-US" sz="1050" dirty="0" err="1"/>
                        <a:t>Topicsmaster</a:t>
                      </a:r>
                      <a:r>
                        <a:rPr lang="en-US" sz="1050" dirty="0"/>
                        <a:t>, Ah-Counter, Timer, Grammarian, Club Mentor, a Specialized Role, </a:t>
                      </a:r>
                      <a:r>
                        <a:rPr lang="en-US" sz="1050" b="1" dirty="0"/>
                        <a:t>OR</a:t>
                      </a:r>
                      <a:r>
                        <a:rPr lang="en-US" sz="1050" dirty="0"/>
                        <a:t> repeat any above role</a:t>
                      </a:r>
                    </a:p>
                  </a:txBody>
                  <a:tcPr marL="29339" marR="29339" marT="14669" marB="14669" anchor="ctr"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Successful Club Series Presentation</a:t>
                      </a:r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050" dirty="0"/>
                        <a:t>(Choose 1):</a:t>
                      </a:r>
                    </a:p>
                    <a:p>
                      <a:pPr>
                        <a:buNone/>
                      </a:pPr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Moments of Truth, Evaluate to Motivate, Mentoring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050" dirty="0"/>
                      </a:br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Leadership Excellence Series Presentation </a:t>
                      </a:r>
                      <a:r>
                        <a:rPr lang="en-US" sz="1050" dirty="0"/>
                        <a:t>(Choose 1): </a:t>
                      </a:r>
                      <a:r>
                        <a:rPr lang="en-US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Service and Leadership, The Leader as a Coach, Developing a Mission, Motivating People, Building a Team, Delegate to Empower, Resolving Conflict, Visionary Leader, Values and Leadership, Goal Setting and Planning, Giving Effective Feedback</a:t>
                      </a:r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1050" dirty="0"/>
                    </a:p>
                  </a:txBody>
                  <a:tcPr marL="29339" marR="29339" marT="14669" marB="14669" anchor="ctr">
                    <a:lnR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24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093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672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8B094-8522-A1B2-30F9-2A980D2EB1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Navigating Base Camp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A69E2-4DC1-0BA2-F826-D81685F62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To’s</a:t>
            </a:r>
            <a:r>
              <a:rPr lang="en-US" dirty="0"/>
              <a:t> with Pictures</a:t>
            </a:r>
          </a:p>
        </p:txBody>
      </p:sp>
    </p:spTree>
    <p:extLst>
      <p:ext uri="{BB962C8B-B14F-4D97-AF65-F5344CB8AC3E}">
        <p14:creationId xmlns:p14="http://schemas.microsoft.com/office/powerpoint/2010/main" val="2523934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1DAC5-0132-4026-7CEB-D44319308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04FF3B6-9439-C60C-3FAD-B57EE7F62687}"/>
              </a:ext>
            </a:extLst>
          </p:cNvPr>
          <p:cNvGrpSpPr/>
          <p:nvPr/>
        </p:nvGrpSpPr>
        <p:grpSpPr>
          <a:xfrm>
            <a:off x="5026051" y="1945401"/>
            <a:ext cx="7048500" cy="4918757"/>
            <a:chOff x="4419600" y="935118"/>
            <a:chExt cx="7772400" cy="51775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3D909E-F7B7-FBCE-4247-F5E9ABC5D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9600" y="935118"/>
              <a:ext cx="7772400" cy="517759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A50AC7-1893-25B7-EF4D-A676F88C1B23}"/>
                </a:ext>
              </a:extLst>
            </p:cNvPr>
            <p:cNvSpPr/>
            <p:nvPr/>
          </p:nvSpPr>
          <p:spPr>
            <a:xfrm>
              <a:off x="4854822" y="4029463"/>
              <a:ext cx="2173299" cy="1893415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C60C89A9-270B-B546-D035-D9F148101DD8}"/>
                </a:ext>
              </a:extLst>
            </p:cNvPr>
            <p:cNvSpPr/>
            <p:nvPr/>
          </p:nvSpPr>
          <p:spPr>
            <a:xfrm rot="8019885">
              <a:off x="7056943" y="3543586"/>
              <a:ext cx="725927" cy="39033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FC4864-CF52-00B9-E8EC-F3F276EDCEE7}"/>
                </a:ext>
              </a:extLst>
            </p:cNvPr>
            <p:cNvSpPr/>
            <p:nvPr/>
          </p:nvSpPr>
          <p:spPr>
            <a:xfrm>
              <a:off x="8213637" y="1245126"/>
              <a:ext cx="720600" cy="172230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8D8C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59E7BCEA-CFFA-372A-3146-3C26CAED4A06}"/>
                </a:ext>
              </a:extLst>
            </p:cNvPr>
            <p:cNvSpPr/>
            <p:nvPr/>
          </p:nvSpPr>
          <p:spPr>
            <a:xfrm rot="13317432">
              <a:off x="8923061" y="1464565"/>
              <a:ext cx="606989" cy="38001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5" name="Rectangle 5">
            <a:extLst>
              <a:ext uri="{FF2B5EF4-FFF2-40B4-BE49-F238E27FC236}">
                <a16:creationId xmlns:a16="http://schemas.microsoft.com/office/drawing/2014/main" id="{39E19A9F-5C86-A1A3-C949-4E8A64F71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04" y="995898"/>
            <a:ext cx="1174634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Go to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  <a:hlinkClick r:id="rId3"/>
              </a:rPr>
              <a:t>https://www.toastmasters.org</a:t>
            </a:r>
            <a:r>
              <a:rPr kumimoji="0" lang="en-US" altLang="en-US" b="0" i="0" u="sng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effectLst/>
              </a:rPr>
              <a:t>and log in using your email address and password</a:t>
            </a:r>
            <a:endParaRPr kumimoji="0" lang="en-US" altLang="en-US" b="0" i="0" u="sng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If this is the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first time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you are logging in, click “Create a password” and enter the email you put on your Toastmasters application then create a password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368518-90C1-DA1F-7CCC-9C54FFEDD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6093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5DC8D86-6188-AFD0-DEDA-B71515714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ffectLst/>
              </a:rPr>
              <a:t>How to Access Base Camp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ACDDE-FF57-A637-FF79-0A0CF99E27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754"/>
          <a:stretch/>
        </p:blipFill>
        <p:spPr>
          <a:xfrm>
            <a:off x="1290087" y="3327420"/>
            <a:ext cx="3332765" cy="3441680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B831D4D4-7934-2BFF-45EC-16AA37ED0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04" y="1977756"/>
            <a:ext cx="4805796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Once you are logged in, c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lick on the the drop down by your name and select “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My Home”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and click on the card “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Go to Base Camp”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B2784F-9FB3-EF7A-9315-BE863AF378DC}"/>
              </a:ext>
            </a:extLst>
          </p:cNvPr>
          <p:cNvSpPr/>
          <p:nvPr/>
        </p:nvSpPr>
        <p:spPr>
          <a:xfrm>
            <a:off x="1794660" y="6149920"/>
            <a:ext cx="2370939" cy="25088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DA365C3-A647-4D28-A6BC-5D3FC6473036}"/>
              </a:ext>
            </a:extLst>
          </p:cNvPr>
          <p:cNvSpPr/>
          <p:nvPr/>
        </p:nvSpPr>
        <p:spPr>
          <a:xfrm rot="3050670">
            <a:off x="1113121" y="5609525"/>
            <a:ext cx="695481" cy="37424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47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4108D-A043-9AAA-CE11-5C74FA08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C97658-6779-E37D-3E6D-DDE32360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Your Path -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ED9F6-6795-04B3-4C18-F8B6CD8FB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64" r="733" b="1296"/>
          <a:stretch/>
        </p:blipFill>
        <p:spPr>
          <a:xfrm>
            <a:off x="1994337" y="1142884"/>
            <a:ext cx="8203325" cy="57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8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FAF6E-86ED-771D-B343-3B9270FB7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844AC8-3988-087A-9205-3B439F47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/>
              </a:rPr>
              <a:t>What is Pathways?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AB05EB1-B77F-6A16-2559-99589CBCE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Pathways learning experience is a </a:t>
            </a:r>
            <a:r>
              <a:rPr lang="en-US" sz="2000" b="1" dirty="0"/>
              <a:t>self-paced</a:t>
            </a:r>
            <a:r>
              <a:rPr lang="en-US" sz="2000" dirty="0"/>
              <a:t>, </a:t>
            </a:r>
            <a:r>
              <a:rPr lang="en-US" sz="2000" b="1" dirty="0"/>
              <a:t>interactive</a:t>
            </a:r>
            <a:r>
              <a:rPr lang="en-US" sz="2000" dirty="0"/>
              <a:t>,</a:t>
            </a:r>
            <a:r>
              <a:rPr lang="en-US" sz="2000" b="1" dirty="0"/>
              <a:t> and flexible </a:t>
            </a:r>
            <a:r>
              <a:rPr lang="en-US" sz="2000" dirty="0"/>
              <a:t>education program. It was created to help you strengthen your </a:t>
            </a:r>
            <a:r>
              <a:rPr lang="en-US" sz="2000" b="1" dirty="0"/>
              <a:t>communication</a:t>
            </a:r>
            <a:r>
              <a:rPr lang="en-US" sz="2000" dirty="0"/>
              <a:t> and </a:t>
            </a:r>
            <a:r>
              <a:rPr lang="en-US" sz="2000" b="1" dirty="0"/>
              <a:t>leadership</a:t>
            </a:r>
            <a:r>
              <a:rPr lang="en-US" sz="2000" dirty="0"/>
              <a:t> skills and grow toward personal &amp; professional success, all while having fun!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Definitions: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Pathways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 = the self paced education program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Path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 = the specialized path (learning module) you choose to follow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Base Camp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= the online interface/e-learning platform we use to access the program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Toastmasters.org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= Toastmasters Int’l website where you access Base Camp and your account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TMD55.org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ea typeface="+mn-ea"/>
                <a:cs typeface="+mn-cs"/>
              </a:rPr>
              <a:t>= the district website where you can find trainings, resources, and info on local events</a:t>
            </a:r>
          </a:p>
        </p:txBody>
      </p:sp>
    </p:spTree>
    <p:extLst>
      <p:ext uri="{BB962C8B-B14F-4D97-AF65-F5344CB8AC3E}">
        <p14:creationId xmlns:p14="http://schemas.microsoft.com/office/powerpoint/2010/main" val="297745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89AA-FA0D-42E5-B68D-D08D1B5D3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94DEBF-ADC4-BCF3-7830-4A8D067465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319AFA-F9E8-81CC-4C13-E1B80737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Project – Mark Complete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13CB9-77F1-6372-7453-1CD256C1B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992"/>
          <a:stretch/>
        </p:blipFill>
        <p:spPr>
          <a:xfrm>
            <a:off x="796478" y="1142999"/>
            <a:ext cx="10599044" cy="56740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F10B6B-3FD7-F630-4A9F-A6FD459E6A38}"/>
              </a:ext>
            </a:extLst>
          </p:cNvPr>
          <p:cNvSpPr/>
          <p:nvPr/>
        </p:nvSpPr>
        <p:spPr>
          <a:xfrm>
            <a:off x="961473" y="5018611"/>
            <a:ext cx="1690344" cy="1327586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C0673D-0F43-E7A0-BCF6-8BBB6A108527}"/>
              </a:ext>
            </a:extLst>
          </p:cNvPr>
          <p:cNvSpPr/>
          <p:nvPr/>
        </p:nvSpPr>
        <p:spPr>
          <a:xfrm rot="10800000">
            <a:off x="2816812" y="5970749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1D71C6-3A89-0B58-AF2E-481F5EE73D24}"/>
              </a:ext>
            </a:extLst>
          </p:cNvPr>
          <p:cNvSpPr/>
          <p:nvPr/>
        </p:nvSpPr>
        <p:spPr>
          <a:xfrm>
            <a:off x="6278612" y="4482564"/>
            <a:ext cx="1354093" cy="40730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8F19A48-374D-E441-7E42-8F4399EED788}"/>
              </a:ext>
            </a:extLst>
          </p:cNvPr>
          <p:cNvSpPr/>
          <p:nvPr/>
        </p:nvSpPr>
        <p:spPr>
          <a:xfrm rot="10800000">
            <a:off x="7924246" y="4501498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62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1DE9B5-739D-4D54-CF34-73FD7B5A66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3312CE-27CA-739F-5E65-79AC2E1F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Project – Mark Complete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39E8F-051F-C7A3-B443-AC29E7EE1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19"/>
          <a:stretch/>
        </p:blipFill>
        <p:spPr>
          <a:xfrm>
            <a:off x="883143" y="1544230"/>
            <a:ext cx="10425714" cy="50179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15C42A-97EF-604D-D4D9-3C21BA684F53}"/>
              </a:ext>
            </a:extLst>
          </p:cNvPr>
          <p:cNvSpPr/>
          <p:nvPr/>
        </p:nvSpPr>
        <p:spPr>
          <a:xfrm>
            <a:off x="6984724" y="5779821"/>
            <a:ext cx="1023893" cy="422524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38EE710-CBA8-F077-44C8-A79B0648B103}"/>
              </a:ext>
            </a:extLst>
          </p:cNvPr>
          <p:cNvSpPr/>
          <p:nvPr/>
        </p:nvSpPr>
        <p:spPr>
          <a:xfrm rot="10800000">
            <a:off x="8143927" y="583291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910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6B5B18-6DBE-8D2E-2DED-A70AE5A89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276" y="1094795"/>
            <a:ext cx="9825448" cy="568877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CBB409-3861-2E36-7FBA-0668C991C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Speech Log – Within the Project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E35204-391F-A7C3-0D70-BB8C57D4E6E1}"/>
              </a:ext>
            </a:extLst>
          </p:cNvPr>
          <p:cNvSpPr/>
          <p:nvPr/>
        </p:nvSpPr>
        <p:spPr>
          <a:xfrm>
            <a:off x="1279932" y="3290462"/>
            <a:ext cx="1593687" cy="1169539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18FF3A-77E3-61C3-F094-56E925695DB0}"/>
              </a:ext>
            </a:extLst>
          </p:cNvPr>
          <p:cNvSpPr/>
          <p:nvPr/>
        </p:nvSpPr>
        <p:spPr>
          <a:xfrm>
            <a:off x="7567661" y="6310371"/>
            <a:ext cx="2026932" cy="40730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82CA575-C999-117F-9078-77D894A02DB8}"/>
              </a:ext>
            </a:extLst>
          </p:cNvPr>
          <p:cNvSpPr/>
          <p:nvPr/>
        </p:nvSpPr>
        <p:spPr>
          <a:xfrm rot="10800000">
            <a:off x="3042486" y="3754466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A82067E-A881-91B6-25F7-5E9972333EDA}"/>
              </a:ext>
            </a:extLst>
          </p:cNvPr>
          <p:cNvSpPr/>
          <p:nvPr/>
        </p:nvSpPr>
        <p:spPr>
          <a:xfrm rot="10800000">
            <a:off x="9712075" y="6310371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55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E6740-41B2-24A4-B724-98BDE4B99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D89E5E-270A-F5E2-4565-74B5DFA94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8416" y="1038123"/>
            <a:ext cx="8295168" cy="581987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37A8B26-E180-12FF-2639-071C8964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Log 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D35784A-2FBA-F3CC-5D59-07BFB2457498}"/>
              </a:ext>
            </a:extLst>
          </p:cNvPr>
          <p:cNvSpPr/>
          <p:nvPr/>
        </p:nvSpPr>
        <p:spPr>
          <a:xfrm rot="8803415">
            <a:off x="6114558" y="1187611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196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2F9725-2CBA-A89B-5F4F-B575605ED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Requesting via Speech Log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65320-149D-1218-33DE-146C9CD85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0941" y="1094795"/>
            <a:ext cx="9825448" cy="56887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75E3EE-8637-2FD6-DFE5-7083BA344CD4}"/>
              </a:ext>
            </a:extLst>
          </p:cNvPr>
          <p:cNvSpPr/>
          <p:nvPr/>
        </p:nvSpPr>
        <p:spPr>
          <a:xfrm>
            <a:off x="1387597" y="3290462"/>
            <a:ext cx="1593687" cy="1169539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453737-1258-A7B2-9C7B-9D1599E89A14}"/>
              </a:ext>
            </a:extLst>
          </p:cNvPr>
          <p:cNvSpPr/>
          <p:nvPr/>
        </p:nvSpPr>
        <p:spPr>
          <a:xfrm>
            <a:off x="5026692" y="4064675"/>
            <a:ext cx="4617037" cy="603017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F253CC9-9DF9-735C-E7D6-4C94895FCBFA}"/>
              </a:ext>
            </a:extLst>
          </p:cNvPr>
          <p:cNvSpPr/>
          <p:nvPr/>
        </p:nvSpPr>
        <p:spPr>
          <a:xfrm rot="10800000">
            <a:off x="3077940" y="3751443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4666183-3636-1274-E0EF-F9A8EF5BD31D}"/>
              </a:ext>
            </a:extLst>
          </p:cNvPr>
          <p:cNvSpPr/>
          <p:nvPr/>
        </p:nvSpPr>
        <p:spPr>
          <a:xfrm rot="10800000">
            <a:off x="9794530" y="4181466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6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2517-4EE9-9186-F824-9EFA138A9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CA780-BF9E-2E5A-8EA6-4ACD631A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Requesting via Speech Log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CDE8C-ED1F-FD8B-E28E-378EAA178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270" y="991800"/>
            <a:ext cx="5773460" cy="57668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11B9BB-AC5A-4177-5252-89DE6984BF88}"/>
              </a:ext>
            </a:extLst>
          </p:cNvPr>
          <p:cNvSpPr/>
          <p:nvPr/>
        </p:nvSpPr>
        <p:spPr>
          <a:xfrm>
            <a:off x="3516869" y="4968442"/>
            <a:ext cx="5286889" cy="1049586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9195AED-B2E0-698B-018A-19CB9D6EBCEF}"/>
              </a:ext>
            </a:extLst>
          </p:cNvPr>
          <p:cNvSpPr/>
          <p:nvPr/>
        </p:nvSpPr>
        <p:spPr>
          <a:xfrm rot="10800000">
            <a:off x="8803758" y="3429000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EBE725-6307-8266-C76B-4ADC60447E93}"/>
              </a:ext>
            </a:extLst>
          </p:cNvPr>
          <p:cNvSpPr/>
          <p:nvPr/>
        </p:nvSpPr>
        <p:spPr>
          <a:xfrm>
            <a:off x="6807572" y="6286584"/>
            <a:ext cx="2026932" cy="40730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1D74BC0-1989-0477-90CA-A17CB5789B62}"/>
              </a:ext>
            </a:extLst>
          </p:cNvPr>
          <p:cNvSpPr/>
          <p:nvPr/>
        </p:nvSpPr>
        <p:spPr>
          <a:xfrm rot="10800000">
            <a:off x="8951986" y="6286584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25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52C7C-BCE9-2427-CC40-C8709336E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C362B-B990-C7CC-09AD-FCB44E28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</a:t>
            </a:r>
            <a:r>
              <a:rPr lang="en-US" u="sng" dirty="0"/>
              <a:t>Requesting</a:t>
            </a:r>
            <a:r>
              <a:rPr lang="en-US" dirty="0"/>
              <a:t> via Feedback Section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4042E-CAA5-076A-4C69-3650B7AD26F8}"/>
              </a:ext>
            </a:extLst>
          </p:cNvPr>
          <p:cNvGrpSpPr/>
          <p:nvPr/>
        </p:nvGrpSpPr>
        <p:grpSpPr>
          <a:xfrm>
            <a:off x="1018953" y="1139303"/>
            <a:ext cx="10154093" cy="5604089"/>
            <a:chOff x="1018953" y="1139303"/>
            <a:chExt cx="10154093" cy="56040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2A6B32E-7881-1C0F-70E8-CFF221F26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8953" y="1139303"/>
              <a:ext cx="10154093" cy="560408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CE840-8B4F-2594-4F4C-D7BCE0C1ABC4}"/>
                </a:ext>
              </a:extLst>
            </p:cNvPr>
            <p:cNvSpPr/>
            <p:nvPr/>
          </p:nvSpPr>
          <p:spPr>
            <a:xfrm>
              <a:off x="6354728" y="2445193"/>
              <a:ext cx="715923" cy="340537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C506173E-F91B-B7C5-BAE4-BC6EC89F341A}"/>
                </a:ext>
              </a:extLst>
            </p:cNvPr>
            <p:cNvSpPr/>
            <p:nvPr/>
          </p:nvSpPr>
          <p:spPr>
            <a:xfrm rot="10800000">
              <a:off x="7549117" y="3066178"/>
              <a:ext cx="1009873" cy="36943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B1D273-2737-A79D-E89A-D18D00E0D9FF}"/>
                </a:ext>
              </a:extLst>
            </p:cNvPr>
            <p:cNvSpPr/>
            <p:nvPr/>
          </p:nvSpPr>
          <p:spPr>
            <a:xfrm>
              <a:off x="5922338" y="3030259"/>
              <a:ext cx="1467291" cy="441273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C1715525-0F49-5C65-711B-C96CE63437AB}"/>
                </a:ext>
              </a:extLst>
            </p:cNvPr>
            <p:cNvSpPr/>
            <p:nvPr/>
          </p:nvSpPr>
          <p:spPr>
            <a:xfrm rot="9273370">
              <a:off x="7101035" y="2026289"/>
              <a:ext cx="1009873" cy="36943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160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F7527-6FAD-A8A4-0202-3600266C5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5E4AC9-AFEC-7402-5411-0064B79D4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392" y="4242390"/>
            <a:ext cx="3200400" cy="19812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FA518-0C0A-4A94-02DC-C0933F0798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91" t="57276" r="32249"/>
          <a:stretch/>
        </p:blipFill>
        <p:spPr>
          <a:xfrm>
            <a:off x="277935" y="1142831"/>
            <a:ext cx="5123406" cy="2604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41D289-A5C7-9A1D-9C2D-A71531642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133" y="1119783"/>
            <a:ext cx="6294545" cy="55574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90D0DF-270D-3647-1618-C83736473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</a:t>
            </a:r>
            <a:r>
              <a:rPr lang="en-US" u="sng" dirty="0"/>
              <a:t>Requesting</a:t>
            </a:r>
            <a:r>
              <a:rPr lang="en-US" dirty="0"/>
              <a:t> via Feedback Section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E291195-CC97-E5E1-8FA4-C5039B265455}"/>
              </a:ext>
            </a:extLst>
          </p:cNvPr>
          <p:cNvSpPr/>
          <p:nvPr/>
        </p:nvSpPr>
        <p:spPr>
          <a:xfrm rot="10800000">
            <a:off x="4112589" y="487638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CB2BA-6A58-9820-AE1C-1F84969E8A9E}"/>
              </a:ext>
            </a:extLst>
          </p:cNvPr>
          <p:cNvSpPr/>
          <p:nvPr/>
        </p:nvSpPr>
        <p:spPr>
          <a:xfrm>
            <a:off x="3657599" y="1350317"/>
            <a:ext cx="1658387" cy="228601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EC27BEA-14DE-B23E-6317-7FACBA839B4F}"/>
              </a:ext>
            </a:extLst>
          </p:cNvPr>
          <p:cNvSpPr/>
          <p:nvPr/>
        </p:nvSpPr>
        <p:spPr>
          <a:xfrm rot="9273370">
            <a:off x="5136076" y="1924875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0ACEA7-A00F-496A-4494-E9748758BAFA}"/>
              </a:ext>
            </a:extLst>
          </p:cNvPr>
          <p:cNvSpPr/>
          <p:nvPr/>
        </p:nvSpPr>
        <p:spPr>
          <a:xfrm>
            <a:off x="2828261" y="4465676"/>
            <a:ext cx="1158949" cy="119084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8D8C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5418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390CA-3DAB-3282-0522-95EAF449A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21940-32FD-0B22-03A2-97A8922E5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816" y="1032337"/>
            <a:ext cx="10636411" cy="55298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250943-D30A-859B-A504-1CD0D7307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Request Notification Email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9F4A4EC-780D-5285-1751-679C8CEBD533}"/>
              </a:ext>
            </a:extLst>
          </p:cNvPr>
          <p:cNvSpPr/>
          <p:nvPr/>
        </p:nvSpPr>
        <p:spPr>
          <a:xfrm rot="10800000">
            <a:off x="6063995" y="483385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6F06A-69FD-7931-5F2D-C2C110F2E9E6}"/>
              </a:ext>
            </a:extLst>
          </p:cNvPr>
          <p:cNvSpPr/>
          <p:nvPr/>
        </p:nvSpPr>
        <p:spPr>
          <a:xfrm>
            <a:off x="3788331" y="2654271"/>
            <a:ext cx="4228618" cy="3907953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949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09EBF-E095-CDF6-C81E-4D0EEF3A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DCED84-AD57-B35A-74B7-411D229A0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224" y="4448942"/>
            <a:ext cx="2691364" cy="1590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7D7CE-37D9-ECFF-FBF1-1DCED7DB50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91" t="57276" r="32249"/>
          <a:stretch/>
        </p:blipFill>
        <p:spPr>
          <a:xfrm>
            <a:off x="277935" y="1142831"/>
            <a:ext cx="5123406" cy="26047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0BC3E76-8AEC-326E-07B5-B68C627C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</a:t>
            </a:r>
            <a:r>
              <a:rPr lang="en-US" u="sng" dirty="0"/>
              <a:t>Providing</a:t>
            </a:r>
            <a:r>
              <a:rPr lang="en-US" dirty="0"/>
              <a:t> Eval via Feedback Section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8660E73-B9C7-7589-0BB8-4A4C5343C869}"/>
              </a:ext>
            </a:extLst>
          </p:cNvPr>
          <p:cNvSpPr/>
          <p:nvPr/>
        </p:nvSpPr>
        <p:spPr>
          <a:xfrm>
            <a:off x="492420" y="5059400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30410D-6045-2EDC-30CA-77A304BC41EE}"/>
              </a:ext>
            </a:extLst>
          </p:cNvPr>
          <p:cNvSpPr/>
          <p:nvPr/>
        </p:nvSpPr>
        <p:spPr>
          <a:xfrm>
            <a:off x="3657599" y="1350317"/>
            <a:ext cx="1658387" cy="228601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AD2A3FA-DE39-8C1B-3C14-3795E68427EE}"/>
              </a:ext>
            </a:extLst>
          </p:cNvPr>
          <p:cNvSpPr/>
          <p:nvPr/>
        </p:nvSpPr>
        <p:spPr>
          <a:xfrm rot="9273370">
            <a:off x="5136076" y="1924875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EF6669-CBEE-F059-5F2C-52ED35F15169}"/>
              </a:ext>
            </a:extLst>
          </p:cNvPr>
          <p:cNvSpPr/>
          <p:nvPr/>
        </p:nvSpPr>
        <p:spPr>
          <a:xfrm>
            <a:off x="1680689" y="4650393"/>
            <a:ext cx="1158949" cy="119084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8D8C"/>
              </a:solidFill>
              <a:latin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586C3E-8A29-2C3F-A24E-3459A7F58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983" y="1288476"/>
            <a:ext cx="5309322" cy="52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12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TMD55.org Pathways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377E9-4264-A431-6967-CEE80B06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48" b="1065"/>
          <a:stretch/>
        </p:blipFill>
        <p:spPr>
          <a:xfrm>
            <a:off x="1793158" y="1150373"/>
            <a:ext cx="8605684" cy="50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5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06B15-66B1-2798-7F37-F00B20087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B7D84A-8B39-9AE1-F972-0EF328FE3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Evaluations – Finding Your Received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4F879-17D7-FBBC-7796-579C970D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1050959"/>
            <a:ext cx="3241742" cy="5511268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8630D501-4739-E999-A881-B88E57408468}"/>
              </a:ext>
            </a:extLst>
          </p:cNvPr>
          <p:cNvSpPr/>
          <p:nvPr/>
        </p:nvSpPr>
        <p:spPr>
          <a:xfrm rot="9273370">
            <a:off x="10772211" y="5590427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BA237D-95DD-4608-6782-5AE6472856CE}"/>
              </a:ext>
            </a:extLst>
          </p:cNvPr>
          <p:cNvSpPr/>
          <p:nvPr/>
        </p:nvSpPr>
        <p:spPr>
          <a:xfrm>
            <a:off x="8848055" y="5929656"/>
            <a:ext cx="1781245" cy="458444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53497-D4D8-6D00-CD22-17F7F7E103AB}"/>
              </a:ext>
            </a:extLst>
          </p:cNvPr>
          <p:cNvSpPr txBox="1"/>
          <p:nvPr/>
        </p:nvSpPr>
        <p:spPr>
          <a:xfrm>
            <a:off x="277932" y="1443403"/>
            <a:ext cx="79262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Once your evaluator has filled out the form, you should receive an email notification with a link to view your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If you don’t get it, check your spam folder &amp; your communication permissions on </a:t>
            </a:r>
            <a:r>
              <a:rPr lang="en-US" dirty="0" err="1"/>
              <a:t>Toastmasters.org</a:t>
            </a:r>
            <a:r>
              <a:rPr lang="en-US" dirty="0"/>
              <a:t> under your profile “My Privacy &amp; Consents”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can also access your evaluation forms sent to you by your evaluators online on Base Camp</a:t>
            </a:r>
          </a:p>
        </p:txBody>
      </p:sp>
    </p:spTree>
    <p:extLst>
      <p:ext uri="{BB962C8B-B14F-4D97-AF65-F5344CB8AC3E}">
        <p14:creationId xmlns:p14="http://schemas.microsoft.com/office/powerpoint/2010/main" val="884803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A1782-8957-550D-4ABD-351017AD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2E992F-D2F2-70C1-66C3-AE2A3B85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342" y="1009430"/>
            <a:ext cx="4691139" cy="5740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140C62-B98A-8ABC-A96F-1CCAEE9D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 Notification Emails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ABA3D-647D-6D13-4FB5-167E9E0276BE}"/>
              </a:ext>
            </a:extLst>
          </p:cNvPr>
          <p:cNvSpPr txBox="1"/>
          <p:nvPr/>
        </p:nvSpPr>
        <p:spPr>
          <a:xfrm>
            <a:off x="172829" y="2583367"/>
            <a:ext cx="3383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 sure you have this option selected as “Yes” or you will NOT get any emails with evaluation requests or with completed forms from your evaluators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6ECAF5-9EDE-D30F-8AF1-C91755289177}"/>
              </a:ext>
            </a:extLst>
          </p:cNvPr>
          <p:cNvSpPr/>
          <p:nvPr/>
        </p:nvSpPr>
        <p:spPr>
          <a:xfrm>
            <a:off x="3815600" y="3800537"/>
            <a:ext cx="4339765" cy="86834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3D731B1-5644-8CAF-244D-1D49B3649212}"/>
              </a:ext>
            </a:extLst>
          </p:cNvPr>
          <p:cNvSpPr/>
          <p:nvPr/>
        </p:nvSpPr>
        <p:spPr>
          <a:xfrm rot="2025616">
            <a:off x="3009260" y="404999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99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ED087-8234-6D30-67D2-FDBD6B124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5FD0E8-8392-A6E5-5BB8-92FD3CCD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Evaluations – Finding Your Received Evaluation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40975F-FEDE-88E5-D2B2-AD642AD3CE53}"/>
              </a:ext>
            </a:extLst>
          </p:cNvPr>
          <p:cNvGrpSpPr/>
          <p:nvPr/>
        </p:nvGrpSpPr>
        <p:grpSpPr>
          <a:xfrm>
            <a:off x="1338816" y="1671360"/>
            <a:ext cx="9514368" cy="5078744"/>
            <a:chOff x="2624470" y="1173200"/>
            <a:chExt cx="7772400" cy="3886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52A299-9AB9-5356-7760-96E406FFF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4470" y="1173200"/>
              <a:ext cx="7772400" cy="38862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7E6569-A77F-886D-5A9C-FD4F60CF1D87}"/>
                </a:ext>
              </a:extLst>
            </p:cNvPr>
            <p:cNvSpPr/>
            <p:nvPr/>
          </p:nvSpPr>
          <p:spPr>
            <a:xfrm>
              <a:off x="2913321" y="2154878"/>
              <a:ext cx="1158948" cy="239944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0477E9-CF7B-F4CC-F88E-0E87A159FF90}"/>
              </a:ext>
            </a:extLst>
          </p:cNvPr>
          <p:cNvSpPr txBox="1"/>
          <p:nvPr/>
        </p:nvSpPr>
        <p:spPr>
          <a:xfrm>
            <a:off x="277932" y="1100338"/>
            <a:ext cx="11342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Find your evaluation forms sent to you by your evaluators on Base Camp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8E5FCE-760C-69CC-E3CA-BBC9DEB0AF02}"/>
              </a:ext>
            </a:extLst>
          </p:cNvPr>
          <p:cNvSpPr/>
          <p:nvPr/>
        </p:nvSpPr>
        <p:spPr>
          <a:xfrm>
            <a:off x="6311899" y="2403431"/>
            <a:ext cx="723499" cy="313575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CD27122-A511-853C-7CFF-665B066FBEE7}"/>
              </a:ext>
            </a:extLst>
          </p:cNvPr>
          <p:cNvSpPr/>
          <p:nvPr/>
        </p:nvSpPr>
        <p:spPr>
          <a:xfrm rot="9273370">
            <a:off x="6890448" y="2029868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803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0CFC-465D-1A7F-E248-AEDB16B15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F9480C-D8F4-893B-EB4D-A19B3BF0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 – Finding Your Received Evaluation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262F99-E0A0-0BA5-E653-7622D36E439C}"/>
              </a:ext>
            </a:extLst>
          </p:cNvPr>
          <p:cNvGrpSpPr/>
          <p:nvPr/>
        </p:nvGrpSpPr>
        <p:grpSpPr>
          <a:xfrm>
            <a:off x="181782" y="1089190"/>
            <a:ext cx="11259135" cy="2066364"/>
            <a:chOff x="362251" y="1484910"/>
            <a:chExt cx="7772400" cy="14453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8ACF37-8F44-7795-49A4-FF583ED64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251" y="1484910"/>
              <a:ext cx="7772400" cy="1445393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DA1792-1B59-E3C6-A18B-34A773D23CAC}"/>
                </a:ext>
              </a:extLst>
            </p:cNvPr>
            <p:cNvSpPr/>
            <p:nvPr/>
          </p:nvSpPr>
          <p:spPr>
            <a:xfrm>
              <a:off x="6875276" y="1626782"/>
              <a:ext cx="282353" cy="287955"/>
            </a:xfrm>
            <a:prstGeom prst="ellipse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8D8C"/>
                </a:solidFill>
                <a:latin typeface="Arial" panose="020B0604020202020204"/>
              </a:endParaRP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7337851E-1DB2-84E0-F7AC-5A7D204C9801}"/>
              </a:ext>
            </a:extLst>
          </p:cNvPr>
          <p:cNvSpPr/>
          <p:nvPr/>
        </p:nvSpPr>
        <p:spPr>
          <a:xfrm rot="9273370">
            <a:off x="10106642" y="995779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E04DD2-8067-5668-A577-1EBDE45A0B36}"/>
              </a:ext>
            </a:extLst>
          </p:cNvPr>
          <p:cNvGrpSpPr/>
          <p:nvPr/>
        </p:nvGrpSpPr>
        <p:grpSpPr>
          <a:xfrm>
            <a:off x="4344144" y="2788640"/>
            <a:ext cx="7772400" cy="4069360"/>
            <a:chOff x="4248451" y="2615713"/>
            <a:chExt cx="7772400" cy="4069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D06743-55B9-16B7-181F-1860174B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48451" y="2615713"/>
              <a:ext cx="7772400" cy="40693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DB04D-6FC2-54D9-AB61-BFA81C759ED2}"/>
                </a:ext>
              </a:extLst>
            </p:cNvPr>
            <p:cNvSpPr/>
            <p:nvPr/>
          </p:nvSpPr>
          <p:spPr>
            <a:xfrm>
              <a:off x="4559299" y="4052738"/>
              <a:ext cx="6232748" cy="1539988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8D8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472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4C2D0-799D-AEF8-DE87-84FBD638C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5D4DE-7643-15C2-2860-096046BC1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9887"/>
            <a:ext cx="9144000" cy="20845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More Advanced Base Camp Tutorials</a:t>
            </a:r>
          </a:p>
        </p:txBody>
      </p:sp>
    </p:spTree>
    <p:extLst>
      <p:ext uri="{BB962C8B-B14F-4D97-AF65-F5344CB8AC3E}">
        <p14:creationId xmlns:p14="http://schemas.microsoft.com/office/powerpoint/2010/main" val="23654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7E2B6-1F87-2FFC-949E-F410B59C7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7F909-F828-255B-EFEB-1BE1979C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57" y="1379543"/>
            <a:ext cx="10164085" cy="54784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81166BA-BCE1-5BF6-DE69-40BE34556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a Level – Select Correct Club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7CBE8-D560-4A59-9B5A-6424A5064E51}"/>
              </a:ext>
            </a:extLst>
          </p:cNvPr>
          <p:cNvSpPr/>
          <p:nvPr/>
        </p:nvSpPr>
        <p:spPr>
          <a:xfrm>
            <a:off x="5582094" y="5337543"/>
            <a:ext cx="2695164" cy="733647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1858DC-DD05-9A90-6EA8-669B43B4695D}"/>
              </a:ext>
            </a:extLst>
          </p:cNvPr>
          <p:cNvSpPr/>
          <p:nvPr/>
        </p:nvSpPr>
        <p:spPr>
          <a:xfrm>
            <a:off x="1119964" y="5100143"/>
            <a:ext cx="1697664" cy="82369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93ECB9D-1BF0-DFAE-CDAA-9A73F798594C}"/>
              </a:ext>
            </a:extLst>
          </p:cNvPr>
          <p:cNvSpPr/>
          <p:nvPr/>
        </p:nvSpPr>
        <p:spPr>
          <a:xfrm rot="10800000">
            <a:off x="3032921" y="5375752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900EABC-F114-B507-6947-477C352A9CD0}"/>
              </a:ext>
            </a:extLst>
          </p:cNvPr>
          <p:cNvSpPr/>
          <p:nvPr/>
        </p:nvSpPr>
        <p:spPr>
          <a:xfrm rot="10800000">
            <a:off x="8526495" y="5576085"/>
            <a:ext cx="1009873" cy="36943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8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CDCA5-7CF7-01EE-D928-B318527F9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4440F-A902-E673-C3F8-2E48386FF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56" y="1105285"/>
            <a:ext cx="9836888" cy="567828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9B88DC1-676D-D30C-83FC-F281C461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View Options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F38DC7-5DAA-2852-7903-1E16B36C96C8}"/>
              </a:ext>
            </a:extLst>
          </p:cNvPr>
          <p:cNvSpPr/>
          <p:nvPr/>
        </p:nvSpPr>
        <p:spPr>
          <a:xfrm>
            <a:off x="1290157" y="2735219"/>
            <a:ext cx="2218588" cy="2272716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ACB46F6-E5B2-4A85-1A8F-045C0A999E1A}"/>
              </a:ext>
            </a:extLst>
          </p:cNvPr>
          <p:cNvSpPr/>
          <p:nvPr/>
        </p:nvSpPr>
        <p:spPr>
          <a:xfrm rot="10800000">
            <a:off x="3621346" y="4650636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33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58FE4-C062-9EE6-D46D-A412CAE97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1D856-B894-6CEE-2314-635925EA2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295" y="1071096"/>
            <a:ext cx="10933409" cy="57063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87FFA05-2AE4-1A7B-A8D7-F2EE0B5E8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Select Desired Elective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DF6EC-E3F0-708B-D7D9-66BA65EFCCD6}"/>
              </a:ext>
            </a:extLst>
          </p:cNvPr>
          <p:cNvSpPr/>
          <p:nvPr/>
        </p:nvSpPr>
        <p:spPr>
          <a:xfrm>
            <a:off x="6308724" y="4829286"/>
            <a:ext cx="719397" cy="3573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4A50A57-2949-39A7-6161-F0A806EBC63F}"/>
              </a:ext>
            </a:extLst>
          </p:cNvPr>
          <p:cNvSpPr/>
          <p:nvPr/>
        </p:nvSpPr>
        <p:spPr>
          <a:xfrm rot="10800000">
            <a:off x="7215151" y="4831392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36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D968D-3931-1F17-AAAD-1880B1552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F56FCD-A5CF-0A33-B54D-25688B2BE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799" y="1144381"/>
            <a:ext cx="7772400" cy="555981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53BC16-522D-BD49-99AD-65B67ACB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Select Desired Elective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24F53D-6E09-1433-0085-FE57D9EB3C63}"/>
              </a:ext>
            </a:extLst>
          </p:cNvPr>
          <p:cNvSpPr/>
          <p:nvPr/>
        </p:nvSpPr>
        <p:spPr>
          <a:xfrm>
            <a:off x="8963246" y="6291630"/>
            <a:ext cx="893139" cy="3573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91FA7DE-8F44-A233-66DE-6185AAEFA386}"/>
              </a:ext>
            </a:extLst>
          </p:cNvPr>
          <p:cNvSpPr/>
          <p:nvPr/>
        </p:nvSpPr>
        <p:spPr>
          <a:xfrm rot="10800000">
            <a:off x="10043415" y="6293736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4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F58AB-A35B-9C90-B7E3-70015E5DE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25DA7-051D-F921-D804-85B0E4DEB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959" y="1238943"/>
            <a:ext cx="11940362" cy="54883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711B435-E46D-C862-6FE5-6172ADED7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– Select Desired Elective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0CEE77-0C34-CD6B-9E39-5DFF4D006858}"/>
              </a:ext>
            </a:extLst>
          </p:cNvPr>
          <p:cNvSpPr/>
          <p:nvPr/>
        </p:nvSpPr>
        <p:spPr>
          <a:xfrm>
            <a:off x="134680" y="4675481"/>
            <a:ext cx="2087526" cy="140634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8D8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E94FD95-527F-3B10-83A6-E4BE674C2ED8}"/>
              </a:ext>
            </a:extLst>
          </p:cNvPr>
          <p:cNvSpPr/>
          <p:nvPr/>
        </p:nvSpPr>
        <p:spPr>
          <a:xfrm rot="10800000">
            <a:off x="2222206" y="5619057"/>
            <a:ext cx="542803" cy="35729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64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4AD19-ADAC-5D7D-289F-F162673A1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538FE-CD99-A01C-09CB-F97EEFDDC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 Paths (Legacy)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4F2767-7DBF-C451-A520-253CE6C87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5"/>
          <a:stretch/>
        </p:blipFill>
        <p:spPr>
          <a:xfrm>
            <a:off x="-1" y="1523999"/>
            <a:ext cx="12191999" cy="40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840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6817242-EA00-8BB5-C4F9-D1C31F746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12AF87-3750-5A56-FB0B-3FDCF171F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5335"/>
            <a:ext cx="9144000" cy="20845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Base Camp Manager Tutorials</a:t>
            </a:r>
          </a:p>
        </p:txBody>
      </p:sp>
    </p:spTree>
    <p:extLst>
      <p:ext uri="{BB962C8B-B14F-4D97-AF65-F5344CB8AC3E}">
        <p14:creationId xmlns:p14="http://schemas.microsoft.com/office/powerpoint/2010/main" val="3926214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BB6680-05A9-4835-9665-3CEEB69C30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DD7D8"/>
              </a:gs>
              <a:gs pos="100000">
                <a:srgbClr val="CFD9E0"/>
              </a:gs>
            </a:gsLst>
            <a:lin ang="0" scaled="1"/>
            <a:tileRect/>
          </a:gra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85468-98DD-4A00-AC28-20C5F53EF0DA}"/>
              </a:ext>
            </a:extLst>
          </p:cNvPr>
          <p:cNvSpPr/>
          <p:nvPr/>
        </p:nvSpPr>
        <p:spPr>
          <a:xfrm>
            <a:off x="2429670" y="716322"/>
            <a:ext cx="9600157" cy="6052271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white">
          <a:xfrm>
            <a:off x="379998" y="6198805"/>
            <a:ext cx="1413037" cy="569788"/>
          </a:xfrm>
          <a:prstGeom prst="rect">
            <a:avLst/>
          </a:prstGeom>
          <a:solidFill>
            <a:schemeClr val="tx2"/>
          </a:solidFill>
          <a:ln w="12700" cmpd="sng">
            <a:noFill/>
          </a:ln>
          <a:effectLst/>
        </p:spPr>
        <p:txBody>
          <a:bodyPr wrap="square" lIns="243840" tIns="182880" rIns="182880" bIns="18288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51"/>
          <a:stretch/>
        </p:blipFill>
        <p:spPr>
          <a:xfrm>
            <a:off x="39013" y="9753"/>
            <a:ext cx="239065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B144B-78E8-4068-95E2-D1068AC46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670" y="1192502"/>
            <a:ext cx="4808325" cy="4925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F7E73-22A4-4AF2-BDED-8CE4B4188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627" y="1192501"/>
            <a:ext cx="4808325" cy="4182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FAA7DB-BC99-4A5A-9853-048EF3593962}"/>
              </a:ext>
            </a:extLst>
          </p:cNvPr>
          <p:cNvSpPr txBox="1"/>
          <p:nvPr/>
        </p:nvSpPr>
        <p:spPr>
          <a:xfrm>
            <a:off x="2413176" y="740183"/>
            <a:ext cx="9600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6CE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primary core competencies represented in each path are listed in order of emphasis below.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1119E-9B06-4412-A66E-8F6FC20A8CC7}"/>
              </a:ext>
            </a:extLst>
          </p:cNvPr>
          <p:cNvSpPr txBox="1"/>
          <p:nvPr/>
        </p:nvSpPr>
        <p:spPr>
          <a:xfrm>
            <a:off x="2421423" y="124630"/>
            <a:ext cx="9600157" cy="461665"/>
          </a:xfrm>
          <a:prstGeom prst="rect">
            <a:avLst/>
          </a:prstGeom>
          <a:gradFill>
            <a:gsLst>
              <a:gs pos="0">
                <a:srgbClr val="B32B31"/>
              </a:gs>
              <a:gs pos="100000">
                <a:srgbClr val="59131F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Paths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45983-B6BA-5892-79F2-3C17FC2F87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006" b="52075"/>
          <a:stretch/>
        </p:blipFill>
        <p:spPr>
          <a:xfrm>
            <a:off x="2433298" y="2817300"/>
            <a:ext cx="4808325" cy="734787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05353-313C-25B5-C696-113C543D48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827"/>
          <a:stretch/>
        </p:blipFill>
        <p:spPr>
          <a:xfrm>
            <a:off x="2429584" y="5231388"/>
            <a:ext cx="4808325" cy="895053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0192B4-81E9-CEDB-90AC-3CA54A5585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23" t="-1" r="2970" b="80623"/>
          <a:stretch/>
        </p:blipFill>
        <p:spPr>
          <a:xfrm>
            <a:off x="7297433" y="1183526"/>
            <a:ext cx="4577892" cy="810471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97FEF7-A7BB-2CBC-A9AA-1B013983E4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3" t="20548" r="3309" b="59933"/>
          <a:stretch/>
        </p:blipFill>
        <p:spPr>
          <a:xfrm>
            <a:off x="7285558" y="2057508"/>
            <a:ext cx="4577892" cy="816429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9285F5-8BCA-3A0F-4EF9-2EE383F018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3" t="79080" r="2029" b="1544"/>
          <a:stretch/>
        </p:blipFill>
        <p:spPr>
          <a:xfrm>
            <a:off x="7273683" y="4503398"/>
            <a:ext cx="4639431" cy="810471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550F3F-8F3C-B8D1-99B8-D14C42CA81A8}"/>
              </a:ext>
            </a:extLst>
          </p:cNvPr>
          <p:cNvSpPr txBox="1"/>
          <p:nvPr/>
        </p:nvSpPr>
        <p:spPr>
          <a:xfrm>
            <a:off x="2421423" y="124630"/>
            <a:ext cx="9731564" cy="461665"/>
          </a:xfrm>
          <a:prstGeom prst="rect">
            <a:avLst/>
          </a:prstGeom>
          <a:gradFill>
            <a:gsLst>
              <a:gs pos="0">
                <a:srgbClr val="B32B31"/>
              </a:gs>
              <a:gs pos="100000">
                <a:srgbClr val="59131F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Paths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4684121-A911-1C79-E57E-CF857F23B4AA}"/>
              </a:ext>
            </a:extLst>
          </p:cNvPr>
          <p:cNvSpPr/>
          <p:nvPr/>
        </p:nvSpPr>
        <p:spPr>
          <a:xfrm>
            <a:off x="356248" y="4310743"/>
            <a:ext cx="1781311" cy="1052547"/>
          </a:xfrm>
          <a:prstGeom prst="roundRect">
            <a:avLst>
              <a:gd name="adj" fmla="val 872"/>
            </a:avLst>
          </a:prstGeom>
          <a:solidFill>
            <a:schemeClr val="bg2">
              <a:lumMod val="25000"/>
              <a:alpha val="8041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C424F-1D5A-FD63-A1D2-0CAD64D2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4539"/>
          <a:stretch/>
        </p:blipFill>
        <p:spPr>
          <a:xfrm>
            <a:off x="2433298" y="1192435"/>
            <a:ext cx="4808325" cy="761484"/>
          </a:xfrm>
          <a:prstGeom prst="rect">
            <a:avLst/>
          </a:prstGeom>
          <a:effectLst>
            <a:glow rad="109611">
              <a:srgbClr val="B32B30">
                <a:alpha val="76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E6EA9-D8FE-0B70-84EA-0E22637EE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645" y="1195039"/>
            <a:ext cx="768182" cy="7553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15B3E2-A685-638E-D6DC-84A580657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589" y="2811348"/>
            <a:ext cx="734787" cy="7347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327675-B417-BDD6-3C82-B1D48A631B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9288" y="5286734"/>
            <a:ext cx="795033" cy="7771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BE3427-6BCD-A82E-DB72-E72317D5A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2677" y="1200281"/>
            <a:ext cx="782423" cy="7779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1A33CB-93CA-D80E-79AF-9E26CE25D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9186" y="2073246"/>
            <a:ext cx="785914" cy="7770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7F48D9-05A4-1FBD-A9F2-C2718146B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5558" y="4510156"/>
            <a:ext cx="789542" cy="7850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2C3D5BA-0339-0736-5273-31575E5F18ED}"/>
              </a:ext>
            </a:extLst>
          </p:cNvPr>
          <p:cNvSpPr txBox="1"/>
          <p:nvPr/>
        </p:nvSpPr>
        <p:spPr>
          <a:xfrm>
            <a:off x="7936453" y="5569520"/>
            <a:ext cx="32761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363840"/>
                </a:solidFill>
              </a:rPr>
              <a:t>Pathways Mentoring Program</a:t>
            </a:r>
          </a:p>
        </p:txBody>
      </p:sp>
    </p:spTree>
    <p:extLst>
      <p:ext uri="{BB962C8B-B14F-4D97-AF65-F5344CB8AC3E}">
        <p14:creationId xmlns:p14="http://schemas.microsoft.com/office/powerpoint/2010/main" val="20620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5840D72-09ED-D171-A9E7-DBB3C723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3E9202-B67F-9A32-D6DB-7D300EF20E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DD7D8"/>
              </a:gs>
              <a:gs pos="100000">
                <a:srgbClr val="CFD9E0"/>
              </a:gs>
            </a:gsLst>
            <a:lin ang="0" scaled="1"/>
            <a:tileRect/>
          </a:gra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75584-5F47-9C6B-27A3-DC5B0B61F814}"/>
              </a:ext>
            </a:extLst>
          </p:cNvPr>
          <p:cNvSpPr/>
          <p:nvPr/>
        </p:nvSpPr>
        <p:spPr>
          <a:xfrm>
            <a:off x="2429670" y="625076"/>
            <a:ext cx="9723317" cy="6143517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  <p:txBody>
          <a:bodyPr rot="0" spcFirstLastPara="0" vertOverflow="overflow" horzOverflow="overflow" vert="horz" wrap="square" lIns="24384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68780-7FE8-6903-390B-E0D65B215B48}"/>
              </a:ext>
            </a:extLst>
          </p:cNvPr>
          <p:cNvSpPr/>
          <p:nvPr/>
        </p:nvSpPr>
        <p:spPr bwMode="white">
          <a:xfrm>
            <a:off x="379998" y="6198805"/>
            <a:ext cx="1413037" cy="569788"/>
          </a:xfrm>
          <a:prstGeom prst="rect">
            <a:avLst/>
          </a:prstGeom>
          <a:solidFill>
            <a:schemeClr val="tx2"/>
          </a:solidFill>
          <a:ln w="12700" cmpd="sng">
            <a:noFill/>
          </a:ln>
          <a:effectLst/>
        </p:spPr>
        <p:txBody>
          <a:bodyPr wrap="square" lIns="243840" tIns="182880" rIns="182880" bIns="18288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4C91F-813B-110F-018D-EFDD32C9B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51"/>
          <a:stretch/>
        </p:blipFill>
        <p:spPr>
          <a:xfrm>
            <a:off x="39013" y="9753"/>
            <a:ext cx="239065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AE8FC8-372D-34BF-5FA3-CE47BAC651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455"/>
          <a:stretch/>
        </p:blipFill>
        <p:spPr>
          <a:xfrm>
            <a:off x="4393986" y="4792147"/>
            <a:ext cx="5663272" cy="1061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137555-A7C5-9FE3-AAF8-AF161F995316}"/>
              </a:ext>
            </a:extLst>
          </p:cNvPr>
          <p:cNvSpPr txBox="1"/>
          <p:nvPr/>
        </p:nvSpPr>
        <p:spPr>
          <a:xfrm>
            <a:off x="2421422" y="625076"/>
            <a:ext cx="9600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6CE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primary core competencies represented in each path are listed in order of emphasis below.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63CFDA-4BF7-330E-6DDD-F99F93F73DDB}"/>
              </a:ext>
            </a:extLst>
          </p:cNvPr>
          <p:cNvSpPr txBox="1"/>
          <p:nvPr/>
        </p:nvSpPr>
        <p:spPr>
          <a:xfrm>
            <a:off x="2421423" y="124630"/>
            <a:ext cx="9731564" cy="461665"/>
          </a:xfrm>
          <a:prstGeom prst="rect">
            <a:avLst/>
          </a:prstGeom>
          <a:gradFill>
            <a:gsLst>
              <a:gs pos="0">
                <a:srgbClr val="B32B31"/>
              </a:gs>
              <a:gs pos="100000">
                <a:srgbClr val="59131F"/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Paths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384DF-BA4B-67C5-D5B3-AC4997825D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464" r="11371" b="51457"/>
          <a:stretch/>
        </p:blipFill>
        <p:spPr>
          <a:xfrm>
            <a:off x="4424140" y="1914378"/>
            <a:ext cx="4929676" cy="916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D4353A-5ABE-E2ED-1EB7-983BF2A989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1827"/>
          <a:stretch/>
        </p:blipFill>
        <p:spPr>
          <a:xfrm>
            <a:off x="4393990" y="3793766"/>
            <a:ext cx="5663268" cy="1054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726E85-AA3D-C720-D879-AB21AEF775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4539"/>
          <a:stretch/>
        </p:blipFill>
        <p:spPr>
          <a:xfrm>
            <a:off x="4393991" y="2896886"/>
            <a:ext cx="5663270" cy="896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1504C0-305B-9C4F-D6DE-A106C2A367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0564"/>
          <a:stretch/>
        </p:blipFill>
        <p:spPr>
          <a:xfrm>
            <a:off x="4393986" y="5775870"/>
            <a:ext cx="5663272" cy="95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3EDC16-0082-E9DB-FD38-5E66043664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236" r="11371" b="59933"/>
          <a:stretch/>
        </p:blipFill>
        <p:spPr>
          <a:xfrm>
            <a:off x="4393986" y="958605"/>
            <a:ext cx="4959829" cy="9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63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0F2-0FDA-C44C-8AC9-154C3EAE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139232"/>
            <a:ext cx="10607040" cy="886396"/>
          </a:xfrm>
        </p:spPr>
        <p:txBody>
          <a:bodyPr>
            <a:normAutofit/>
          </a:bodyPr>
          <a:lstStyle/>
          <a:p>
            <a:r>
              <a:rPr lang="en-US" dirty="0"/>
              <a:t>Updated Pathways (simplified to 6 paths)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742DAF-8AA8-E6DB-B8DB-75B29047647B}"/>
              </a:ext>
            </a:extLst>
          </p:cNvPr>
          <p:cNvGrpSpPr/>
          <p:nvPr/>
        </p:nvGrpSpPr>
        <p:grpSpPr>
          <a:xfrm>
            <a:off x="1219201" y="1106228"/>
            <a:ext cx="9714095" cy="4966722"/>
            <a:chOff x="1219201" y="1106228"/>
            <a:chExt cx="9714095" cy="49667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96BC73-998E-6825-395D-3E7CEEBB8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37" b="94322" l="4032" r="95242">
                          <a14:foregroundMark x1="15323" y1="29022" x2="15323" y2="29022"/>
                          <a14:foregroundMark x1="6129" y1="14511" x2="22016" y2="37539"/>
                          <a14:foregroundMark x1="45403" y1="10252" x2="56452" y2="40221"/>
                          <a14:foregroundMark x1="80968" y1="11514" x2="89274" y2="42429"/>
                          <a14:foregroundMark x1="10484" y1="56625" x2="17581" y2="91167"/>
                          <a14:foregroundMark x1="45645" y1="59621" x2="53145" y2="91640"/>
                          <a14:foregroundMark x1="83629" y1="58044" x2="88306" y2="94479"/>
                          <a14:foregroundMark x1="88790" y1="57571" x2="93226" y2="88328"/>
                          <a14:foregroundMark x1="93548" y1="38486" x2="95484" y2="27918"/>
                          <a14:foregroundMark x1="95484" y1="27918" x2="95242" y2="18770"/>
                          <a14:foregroundMark x1="95242" y1="18770" x2="95000" y2="17508"/>
                          <a14:foregroundMark x1="18145" y1="17823" x2="12258" y2="14669"/>
                          <a14:foregroundMark x1="12258" y1="14669" x2="7742" y2="14984"/>
                          <a14:foregroundMark x1="7742" y1="14984" x2="3629" y2="22871"/>
                          <a14:foregroundMark x1="3629" y1="22871" x2="4032" y2="33596"/>
                          <a14:foregroundMark x1="4032" y1="33596" x2="10323" y2="39117"/>
                          <a14:foregroundMark x1="10323" y1="39117" x2="15565" y2="40379"/>
                          <a14:foregroundMark x1="15565" y1="40379" x2="19839" y2="35016"/>
                          <a14:foregroundMark x1="19839" y1="35016" x2="20806" y2="25394"/>
                          <a14:foregroundMark x1="20806" y1="25394" x2="17581" y2="17508"/>
                          <a14:foregroundMark x1="17581" y1="17508" x2="17339" y2="17350"/>
                          <a14:foregroundMark x1="87823" y1="14353" x2="82419" y2="18770"/>
                          <a14:foregroundMark x1="82419" y1="18770" x2="81774" y2="28549"/>
                          <a14:foregroundMark x1="81774" y1="28549" x2="85242" y2="35174"/>
                          <a14:foregroundMark x1="85242" y1="35174" x2="90161" y2="35174"/>
                          <a14:foregroundMark x1="90161" y1="35174" x2="91935" y2="26025"/>
                          <a14:foregroundMark x1="91935" y1="26025" x2="86855" y2="14669"/>
                          <a14:foregroundMark x1="90000" y1="20978" x2="84677" y2="21451"/>
                          <a14:foregroundMark x1="84677" y1="21451" x2="84194" y2="32334"/>
                          <a14:foregroundMark x1="84194" y1="32334" x2="89516" y2="34858"/>
                          <a14:foregroundMark x1="89516" y1="34858" x2="92097" y2="23028"/>
                          <a14:foregroundMark x1="92097" y1="23028" x2="88145" y2="16088"/>
                          <a14:foregroundMark x1="88145" y1="16088" x2="85645" y2="15931"/>
                          <a14:foregroundMark x1="86694" y1="24763" x2="90081" y2="30599"/>
                          <a14:foregroundMark x1="90081" y1="30599" x2="90403" y2="31546"/>
                          <a14:foregroundMark x1="10323" y1="30599" x2="10484" y2="20032"/>
                          <a14:foregroundMark x1="16210" y1="33281" x2="17097" y2="15300"/>
                          <a14:foregroundMark x1="48065" y1="92744" x2="51452" y2="927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9201" y="1106228"/>
              <a:ext cx="9714095" cy="49667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04C23B-BE07-3D5B-5B12-B65920ADD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070" t="52957" r="38826" b="3994"/>
            <a:stretch/>
          </p:blipFill>
          <p:spPr>
            <a:xfrm>
              <a:off x="5022376" y="3775881"/>
              <a:ext cx="2147247" cy="2138149"/>
            </a:xfrm>
            <a:prstGeom prst="ellipse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997DDE-D03C-7B06-F4FC-BA7A8631F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5751" t="4198" r="2145" b="52753"/>
            <a:stretch/>
          </p:blipFill>
          <p:spPr>
            <a:xfrm>
              <a:off x="8583036" y="1290851"/>
              <a:ext cx="2147247" cy="2138149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30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FD04E2-2617-336D-38A2-22CFBF26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15" t="14447" r="5887" b="2897"/>
          <a:stretch/>
        </p:blipFill>
        <p:spPr>
          <a:xfrm>
            <a:off x="671990" y="1092200"/>
            <a:ext cx="10848020" cy="5765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DA5BD3-F38D-B117-1EAD-6254D7EEA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/>
              </a:rPr>
              <a:t>What are the Paths?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20154"/>
      </p:ext>
    </p:extLst>
  </p:cSld>
  <p:clrMapOvr>
    <a:masterClrMapping/>
  </p:clrMapOvr>
</p:sld>
</file>

<file path=ppt/theme/theme1.xml><?xml version="1.0" encoding="utf-8"?>
<a:theme xmlns:a="http://schemas.openxmlformats.org/drawingml/2006/main" name="Toastmasters Theme Dark Mode">
  <a:themeElements>
    <a:clrScheme name="Toastmasters Burgundy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DBBFBC"/>
      </a:accent1>
      <a:accent2>
        <a:srgbClr val="C08D8C"/>
      </a:accent2>
      <a:accent3>
        <a:srgbClr val="A66164"/>
      </a:accent3>
      <a:accent4>
        <a:srgbClr val="8D3B44"/>
      </a:accent4>
      <a:accent5>
        <a:srgbClr val="772432"/>
      </a:accent5>
      <a:accent6>
        <a:srgbClr val="5C1F28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14B-PowerpointTemplate4X3-20200501-GD-AN-V1" id="{B42CA3C3-E07B-2341-99E2-8DD7067A51FF}" vid="{7FF9D58E-7FB7-794F-8D55-7F3B9E902809}"/>
    </a:ext>
  </a:extLst>
</a:theme>
</file>

<file path=ppt/theme/theme2.xml><?xml version="1.0" encoding="utf-8"?>
<a:theme xmlns:a="http://schemas.openxmlformats.org/drawingml/2006/main" name="Toastmasters Theme Light Mode">
  <a:themeElements>
    <a:clrScheme name="Toastmasters Burgundy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DBBFBC"/>
      </a:accent1>
      <a:accent2>
        <a:srgbClr val="C08D8C"/>
      </a:accent2>
      <a:accent3>
        <a:srgbClr val="A66164"/>
      </a:accent3>
      <a:accent4>
        <a:srgbClr val="8D3B44"/>
      </a:accent4>
      <a:accent5>
        <a:srgbClr val="772432"/>
      </a:accent5>
      <a:accent6>
        <a:srgbClr val="5C1F28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14B-PowerpointTemplate4X3-20200501-GD-AN-V1" id="{B42CA3C3-E07B-2341-99E2-8DD7067A51FF}" vid="{D53CD8AB-F7B5-DB45-AD21-B05910326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C56957243DD446BEC990F2BF55E511" ma:contentTypeVersion="18" ma:contentTypeDescription="Create a new document." ma:contentTypeScope="" ma:versionID="c653cafcc15c5c47634846f57496ed5d">
  <xsd:schema xmlns:xsd="http://www.w3.org/2001/XMLSchema" xmlns:xs="http://www.w3.org/2001/XMLSchema" xmlns:p="http://schemas.microsoft.com/office/2006/metadata/properties" xmlns:ns2="6cbbbfb0-f9fc-4f2e-aac7-740529693000" xmlns:ns3="64c8e0da-e105-43e2-845f-18d99f8c6e1f" targetNamespace="http://schemas.microsoft.com/office/2006/metadata/properties" ma:root="true" ma:fieldsID="6128b5c1c07a37c59363fcdedbcd1ca0" ns2:_="" ns3:_="">
    <xsd:import namespace="6cbbbfb0-f9fc-4f2e-aac7-740529693000"/>
    <xsd:import namespace="64c8e0da-e105-43e2-845f-18d99f8c6e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bbbfb0-f9fc-4f2e-aac7-7405296930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a8f3d3-8814-4760-a664-575ca63320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8e0da-e105-43e2-845f-18d99f8c6e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9f93c4-da30-4fda-8c2e-d1aadb391a69}" ma:internalName="TaxCatchAll" ma:showField="CatchAllData" ma:web="64c8e0da-e105-43e2-845f-18d99f8c6e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c8e0da-e105-43e2-845f-18d99f8c6e1f" xsi:nil="true"/>
    <lcf76f155ced4ddcb4097134ff3c332f xmlns="6cbbbfb0-f9fc-4f2e-aac7-74052969300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E483FF-C7C5-4DDB-92DD-6385D97C4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bbbfb0-f9fc-4f2e-aac7-740529693000"/>
    <ds:schemaRef ds:uri="64c8e0da-e105-43e2-845f-18d99f8c6e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91856A-CDD6-4AB7-9466-BC507A0DBFAC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6cbbbfb0-f9fc-4f2e-aac7-740529693000"/>
    <ds:schemaRef ds:uri="http://purl.org/dc/elements/1.1/"/>
    <ds:schemaRef ds:uri="http://purl.org/dc/terms/"/>
    <ds:schemaRef ds:uri="http://schemas.microsoft.com/office/infopath/2007/PartnerControls"/>
    <ds:schemaRef ds:uri="64c8e0da-e105-43e2-845f-18d99f8c6e1f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D86670D-46F7-4D86-8BA4-ED91C7FA05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90696</TotalTime>
  <Words>2884</Words>
  <Application>Microsoft Macintosh PowerPoint</Application>
  <PresentationFormat>Widescreen</PresentationFormat>
  <Paragraphs>417</Paragraphs>
  <Slides>50</Slides>
  <Notes>13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Aptos Narrow</vt:lpstr>
      <vt:lpstr>Arial</vt:lpstr>
      <vt:lpstr>Arial</vt:lpstr>
      <vt:lpstr>Calibri</vt:lpstr>
      <vt:lpstr>Museo Sans For Dell</vt:lpstr>
      <vt:lpstr>Myriad Pro</vt:lpstr>
      <vt:lpstr>Myriad Pro Light</vt:lpstr>
      <vt:lpstr>Wingdings</vt:lpstr>
      <vt:lpstr>Toastmasters Theme Dark Mode</vt:lpstr>
      <vt:lpstr>Toastmasters Theme Light Mode</vt:lpstr>
      <vt:lpstr>October 2025 Updates</vt:lpstr>
      <vt:lpstr>Pathways Overview</vt:lpstr>
      <vt:lpstr>What is Pathways?</vt:lpstr>
      <vt:lpstr>TMD55.org Pathways Resources</vt:lpstr>
      <vt:lpstr>11 Paths (Legacy)</vt:lpstr>
      <vt:lpstr>PowerPoint Presentation</vt:lpstr>
      <vt:lpstr>PowerPoint Presentation</vt:lpstr>
      <vt:lpstr>Updated Pathways (simplified to 6 paths)</vt:lpstr>
      <vt:lpstr>What are the Paths?</vt:lpstr>
      <vt:lpstr>Levels and Projects</vt:lpstr>
      <vt:lpstr>Levels and Projects</vt:lpstr>
      <vt:lpstr>PowerPoint Presentation</vt:lpstr>
      <vt:lpstr>Picking a Path – the Assessment</vt:lpstr>
      <vt:lpstr>Picking a Path – the Catalog</vt:lpstr>
      <vt:lpstr>Picking a Path – Using the Chart</vt:lpstr>
      <vt:lpstr>Picking a Path – Using the Chart</vt:lpstr>
      <vt:lpstr>What are the Electives?</vt:lpstr>
      <vt:lpstr>Differences Between Updated and Legacy Paths</vt:lpstr>
      <vt:lpstr>Differences Between Updated and Legacy Paths</vt:lpstr>
      <vt:lpstr>Role &amp; Presentation Enhancements (Late Oct)</vt:lpstr>
      <vt:lpstr>October 2025: Role &amp; Speech Requirement Updates</vt:lpstr>
      <vt:lpstr>October 2025: Role &amp; Speech Requirement Updates</vt:lpstr>
      <vt:lpstr>October 2025: Role &amp; Speech Requirement Updates</vt:lpstr>
      <vt:lpstr>October 2025: Role &amp; Speech Requirement Updates</vt:lpstr>
      <vt:lpstr>October 2025 Presentation Additions</vt:lpstr>
      <vt:lpstr>Pathways Levels – Combined Reference Guide</vt:lpstr>
      <vt:lpstr>Navigating Base Camp</vt:lpstr>
      <vt:lpstr>How to Access Base Camp </vt:lpstr>
      <vt:lpstr>Opening Your Path - Overview</vt:lpstr>
      <vt:lpstr>Completing a Project – Mark Complete</vt:lpstr>
      <vt:lpstr>Completing a Project – Mark Complete</vt:lpstr>
      <vt:lpstr>Completing a Speech Log – Within the Project </vt:lpstr>
      <vt:lpstr>Speech Log </vt:lpstr>
      <vt:lpstr>Evaluations – Requesting via Speech Log</vt:lpstr>
      <vt:lpstr>Evaluations – Requesting via Speech Log</vt:lpstr>
      <vt:lpstr>Evaluations – Requesting via Feedback Section</vt:lpstr>
      <vt:lpstr>Evaluations – Requesting via Feedback Section</vt:lpstr>
      <vt:lpstr>Evaluations – Request Notification Email</vt:lpstr>
      <vt:lpstr>Evaluations – Providing Eval via Feedback Section</vt:lpstr>
      <vt:lpstr>Evaluations – Finding Your Received Evaluation</vt:lpstr>
      <vt:lpstr>Enable Notification Emails</vt:lpstr>
      <vt:lpstr>Evaluations – Finding Your Received Evaluation</vt:lpstr>
      <vt:lpstr>Evaluations – Finding Your Received Evaluation</vt:lpstr>
      <vt:lpstr>More Advanced Base Camp Tutorials</vt:lpstr>
      <vt:lpstr>Completing a Level – Select Correct Club</vt:lpstr>
      <vt:lpstr>Electives – View Options</vt:lpstr>
      <vt:lpstr>Electives – Select Desired Elective</vt:lpstr>
      <vt:lpstr>Electives – Select Desired Elective</vt:lpstr>
      <vt:lpstr>Electives – Select Desired Elective</vt:lpstr>
      <vt:lpstr>Base Camp Manager Tutorials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Tweedy, Eva</dc:creator>
  <cp:lastModifiedBy>Eva Tweedy</cp:lastModifiedBy>
  <cp:revision>56</cp:revision>
  <dcterms:created xsi:type="dcterms:W3CDTF">2020-10-23T15:04:18Z</dcterms:created>
  <dcterms:modified xsi:type="dcterms:W3CDTF">2025-10-21T23:31:20Z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7cb76b2-10b8-4fe1-93d4-2202842406cd_Enabled">
    <vt:lpwstr>True</vt:lpwstr>
  </property>
  <property fmtid="{D5CDD505-2E9C-101B-9397-08002B2CF9AE}" pid="3" name="MSIP_Label_17cb76b2-10b8-4fe1-93d4-2202842406cd_SiteId">
    <vt:lpwstr>945c199a-83a2-4e80-9f8c-5a91be5752dd</vt:lpwstr>
  </property>
  <property fmtid="{D5CDD505-2E9C-101B-9397-08002B2CF9AE}" pid="4" name="MSIP_Label_17cb76b2-10b8-4fe1-93d4-2202842406cd_Owner">
    <vt:lpwstr>Eva_Tweedy@Dell.com</vt:lpwstr>
  </property>
  <property fmtid="{D5CDD505-2E9C-101B-9397-08002B2CF9AE}" pid="5" name="MSIP_Label_17cb76b2-10b8-4fe1-93d4-2202842406cd_SetDate">
    <vt:lpwstr>2020-10-23T15:25:52.4564446Z</vt:lpwstr>
  </property>
  <property fmtid="{D5CDD505-2E9C-101B-9397-08002B2CF9AE}" pid="6" name="MSIP_Label_17cb76b2-10b8-4fe1-93d4-2202842406cd_Name">
    <vt:lpwstr>External Public</vt:lpwstr>
  </property>
  <property fmtid="{D5CDD505-2E9C-101B-9397-08002B2CF9AE}" pid="7" name="MSIP_Label_17cb76b2-10b8-4fe1-93d4-2202842406cd_Application">
    <vt:lpwstr>Microsoft Azure Information Protection</vt:lpwstr>
  </property>
  <property fmtid="{D5CDD505-2E9C-101B-9397-08002B2CF9AE}" pid="8" name="MSIP_Label_17cb76b2-10b8-4fe1-93d4-2202842406cd_ActionId">
    <vt:lpwstr>7fc64cde-5665-43b8-866e-f8373cc695b5</vt:lpwstr>
  </property>
  <property fmtid="{D5CDD505-2E9C-101B-9397-08002B2CF9AE}" pid="9" name="MSIP_Label_17cb76b2-10b8-4fe1-93d4-2202842406cd_Extended_MSFT_Method">
    <vt:lpwstr>Manual</vt:lpwstr>
  </property>
  <property fmtid="{D5CDD505-2E9C-101B-9397-08002B2CF9AE}" pid="10" name="aiplabel">
    <vt:lpwstr>External Public</vt:lpwstr>
  </property>
  <property fmtid="{D5CDD505-2E9C-101B-9397-08002B2CF9AE}" pid="11" name="ContentTypeId">
    <vt:lpwstr>0x01010067C56957243DD446BEC990F2BF55E511</vt:lpwstr>
  </property>
  <property fmtid="{D5CDD505-2E9C-101B-9397-08002B2CF9AE}" pid="12" name="MediaServiceImageTags">
    <vt:lpwstr/>
  </property>
</Properties>
</file>